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22"/>
  </p:notesMasterIdLst>
  <p:sldIdLst>
    <p:sldId id="295" r:id="rId2"/>
    <p:sldId id="259" r:id="rId3"/>
    <p:sldId id="335" r:id="rId4"/>
    <p:sldId id="336" r:id="rId5"/>
    <p:sldId id="338" r:id="rId6"/>
    <p:sldId id="322" r:id="rId7"/>
    <p:sldId id="321" r:id="rId8"/>
    <p:sldId id="323" r:id="rId9"/>
    <p:sldId id="326" r:id="rId10"/>
    <p:sldId id="327" r:id="rId11"/>
    <p:sldId id="324" r:id="rId12"/>
    <p:sldId id="325" r:id="rId13"/>
    <p:sldId id="328" r:id="rId14"/>
    <p:sldId id="329" r:id="rId15"/>
    <p:sldId id="330" r:id="rId16"/>
    <p:sldId id="331" r:id="rId17"/>
    <p:sldId id="332" r:id="rId18"/>
    <p:sldId id="333" r:id="rId19"/>
    <p:sldId id="334" r:id="rId20"/>
    <p:sldId id="33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100" d="100"/>
        <a:sy n="100" d="100"/>
      </p:scale>
      <p:origin x="0" y="-27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EA272-B27E-4C15-BB75-56FA5E2BD2AC}" type="datetimeFigureOut">
              <a:rPr lang="en-IN" smtClean="0"/>
              <a:t>29-01-2024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F6CF6-4B93-4AD2-82F5-579D5807295F}" type="slidenum">
              <a:rPr lang="en-IN" smtClean="0"/>
              <a:t>‹#›</a:t>
            </a:fld>
            <a:endParaRPr lang="en-IN"/>
          </a:p>
        </p:txBody>
      </p:sp>
    </p:spTree>
    <p:extLst>
      <p:ext uri="{BB962C8B-B14F-4D97-AF65-F5344CB8AC3E}">
        <p14:creationId xmlns:p14="http://schemas.microsoft.com/office/powerpoint/2010/main" val="321665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1099927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1262546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6044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4129745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20984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3382933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2235907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626385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2024-01-29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439141" y="1484785"/>
            <a:ext cx="7001009" cy="142944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90000"/>
              </a:lnSpc>
              <a:spcBef>
                <a:spcPct val="0"/>
              </a:spcBef>
              <a:spcAft>
                <a:spcPct val="0"/>
              </a:spcAft>
              <a:buClr>
                <a:schemeClr val="hlink"/>
              </a:buClr>
              <a:buFont typeface="굴림체" pitchFamily="49" charset="-127"/>
              <a:buNone/>
              <a:defRPr lang="en-US" altLang="ko-KR" sz="5400" kern="1200" spc="-70" baseline="0" dirty="0">
                <a:solidFill>
                  <a:srgbClr val="632800"/>
                </a:solidFill>
                <a:effectLst/>
                <a:latin typeface="+mj-lt"/>
                <a:ea typeface="맑은 고딕" pitchFamily="50" charset="-127"/>
                <a:cs typeface="+mj-cs"/>
              </a:defRPr>
            </a:lvl1pPr>
          </a:lstStyle>
          <a:p>
            <a:endParaRPr lang="en-US" altLang="ko-KR" dirty="0"/>
          </a:p>
        </p:txBody>
      </p:sp>
    </p:spTree>
    <p:extLst>
      <p:ext uri="{BB962C8B-B14F-4D97-AF65-F5344CB8AC3E}">
        <p14:creationId xmlns:p14="http://schemas.microsoft.com/office/powerpoint/2010/main" val="761951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375571" y="-27384"/>
            <a:ext cx="1021492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2024-01-29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527382" y="1268760"/>
            <a:ext cx="11203367" cy="509771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26412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170883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B7345D-04B6-46DC-8850-446E824BBA34}"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135272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B7345D-04B6-46DC-8850-446E824BBA34}"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3427700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B7345D-04B6-46DC-8850-446E824BBA34}" type="datetimeFigureOut">
              <a:rPr lang="en-IN" smtClean="0"/>
              <a:t>29-01-2024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170707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7345D-04B6-46DC-8850-446E824BBA34}" type="datetimeFigureOut">
              <a:rPr lang="en-IN" smtClean="0"/>
              <a:t>29-01-2024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385521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7345D-04B6-46DC-8850-446E824BBA34}" type="datetimeFigureOut">
              <a:rPr lang="en-IN" smtClean="0"/>
              <a:t>29-01-2024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149004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B7345D-04B6-46DC-8850-446E824BBA34}"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408910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B7345D-04B6-46DC-8850-446E824BBA34}"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67626D-3AB4-45AF-A996-DF020DFE0E7C}" type="slidenum">
              <a:rPr lang="en-IN" smtClean="0"/>
              <a:t>‹#›</a:t>
            </a:fld>
            <a:endParaRPr lang="en-IN"/>
          </a:p>
        </p:txBody>
      </p:sp>
    </p:spTree>
    <p:extLst>
      <p:ext uri="{BB962C8B-B14F-4D97-AF65-F5344CB8AC3E}">
        <p14:creationId xmlns:p14="http://schemas.microsoft.com/office/powerpoint/2010/main" val="1913223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B7345D-04B6-46DC-8850-446E824BBA34}" type="datetimeFigureOut">
              <a:rPr lang="en-IN" smtClean="0"/>
              <a:t>29-01-2024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67626D-3AB4-45AF-A996-DF020DFE0E7C}" type="slidenum">
              <a:rPr lang="en-IN" smtClean="0"/>
              <a:t>‹#›</a:t>
            </a:fld>
            <a:endParaRPr lang="en-IN"/>
          </a:p>
        </p:txBody>
      </p:sp>
    </p:spTree>
    <p:extLst>
      <p:ext uri="{BB962C8B-B14F-4D97-AF65-F5344CB8AC3E}">
        <p14:creationId xmlns:p14="http://schemas.microsoft.com/office/powerpoint/2010/main" val="58939343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661"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b="1" dirty="0">
                <a:solidFill>
                  <a:srgbClr val="863600"/>
                </a:solidFill>
              </a:rPr>
              <a:t>Mushroom Classification</a:t>
            </a:r>
            <a:endParaRPr lang="ko-KR" altLang="en-US" b="1" dirty="0"/>
          </a:p>
        </p:txBody>
      </p:sp>
      <p:sp>
        <p:nvSpPr>
          <p:cNvPr id="18" name="직사각형 17"/>
          <p:cNvSpPr/>
          <p:nvPr/>
        </p:nvSpPr>
        <p:spPr>
          <a:xfrm>
            <a:off x="564326" y="2996953"/>
            <a:ext cx="9780146"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dirty="0">
                <a:latin typeface="+mj-lt"/>
                <a:ea typeface="맑은 고딕" pitchFamily="50" charset="-127"/>
                <a:cs typeface="굴림" pitchFamily="50" charset="-127"/>
              </a:rPr>
              <a:t>Distinguishing</a:t>
            </a:r>
            <a:r>
              <a:rPr kumimoji="1" lang="en-US" altLang="ko-KR" sz="3200" dirty="0">
                <a:solidFill>
                  <a:schemeClr val="tx1">
                    <a:lumMod val="50000"/>
                    <a:lumOff val="50000"/>
                  </a:schemeClr>
                </a:solidFill>
                <a:latin typeface="+mj-lt"/>
                <a:ea typeface="맑은 고딕" pitchFamily="50" charset="-127"/>
                <a:cs typeface="굴림" pitchFamily="50" charset="-127"/>
              </a:rPr>
              <a:t> </a:t>
            </a:r>
            <a:r>
              <a:rPr lang="en-IN" sz="3200" dirty="0">
                <a:solidFill>
                  <a:srgbClr val="202124"/>
                </a:solidFill>
                <a:latin typeface="Google Sans"/>
              </a:rPr>
              <a:t>poisonous From Edible  </a:t>
            </a:r>
            <a:r>
              <a:rPr lang="en-IN" sz="3100" dirty="0">
                <a:solidFill>
                  <a:srgbClr val="202124"/>
                </a:solidFill>
                <a:latin typeface="Google Sans"/>
              </a:rPr>
              <a:t>Mushrooms</a:t>
            </a:r>
            <a:endParaRPr kumimoji="1" lang="en-US" altLang="ko-KR" sz="3200" dirty="0">
              <a:solidFill>
                <a:schemeClr val="tx1">
                  <a:lumMod val="50000"/>
                  <a:lumOff val="50000"/>
                </a:schemeClr>
              </a:solidFill>
              <a:latin typeface="+mj-lt"/>
              <a:ea typeface="맑은 고딕" pitchFamily="50" charset="-127"/>
              <a:cs typeface="굴림" pitchFamily="50" charset="-127"/>
            </a:endParaRPr>
          </a:p>
        </p:txBody>
      </p:sp>
      <p:grpSp>
        <p:nvGrpSpPr>
          <p:cNvPr id="29" name="그룹 28"/>
          <p:cNvGrpSpPr/>
          <p:nvPr/>
        </p:nvGrpSpPr>
        <p:grpSpPr>
          <a:xfrm>
            <a:off x="5428200" y="6166383"/>
            <a:ext cx="1335600" cy="338400"/>
            <a:chOff x="5427663" y="5711825"/>
            <a:chExt cx="1335600" cy="338400"/>
          </a:xfrm>
        </p:grpSpPr>
        <p:sp>
          <p:nvSpPr>
            <p:cNvPr id="30"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DAF86E-5475-AF24-37CD-B873DC0DD896}"/>
              </a:ext>
            </a:extLst>
          </p:cNvPr>
          <p:cNvSpPr>
            <a:spLocks noGrp="1"/>
          </p:cNvSpPr>
          <p:nvPr>
            <p:ph type="title"/>
          </p:nvPr>
        </p:nvSpPr>
        <p:spPr>
          <a:xfrm>
            <a:off x="172720" y="71120"/>
            <a:ext cx="9926320" cy="802640"/>
          </a:xfrm>
        </p:spPr>
        <p:txBody>
          <a:bodyPr>
            <a:normAutofit/>
          </a:bodyPr>
          <a:lstStyle/>
          <a:p>
            <a:r>
              <a:rPr lang="en-IN" sz="3600" dirty="0">
                <a:solidFill>
                  <a:srgbClr val="FFC000"/>
                </a:solidFill>
                <a:highlight>
                  <a:srgbClr val="000000"/>
                </a:highlight>
              </a:rPr>
              <a:t>EDA on gill-attachment</a:t>
            </a:r>
          </a:p>
        </p:txBody>
      </p:sp>
      <p:pic>
        <p:nvPicPr>
          <p:cNvPr id="7" name="Content Placeholder 6">
            <a:extLst>
              <a:ext uri="{FF2B5EF4-FFF2-40B4-BE49-F238E27FC236}">
                <a16:creationId xmlns:a16="http://schemas.microsoft.com/office/drawing/2014/main" id="{61F5670F-6496-3A70-5714-EEF8E260FD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1600" y="71120"/>
            <a:ext cx="7010400" cy="3535680"/>
          </a:xfrm>
        </p:spPr>
      </p:pic>
      <p:sp>
        <p:nvSpPr>
          <p:cNvPr id="5" name="Text Placeholder 4">
            <a:extLst>
              <a:ext uri="{FF2B5EF4-FFF2-40B4-BE49-F238E27FC236}">
                <a16:creationId xmlns:a16="http://schemas.microsoft.com/office/drawing/2014/main" id="{9AA36B78-6172-8C41-19E7-EB216F87050F}"/>
              </a:ext>
            </a:extLst>
          </p:cNvPr>
          <p:cNvSpPr>
            <a:spLocks noGrp="1"/>
          </p:cNvSpPr>
          <p:nvPr>
            <p:ph type="body" sz="half" idx="2"/>
          </p:nvPr>
        </p:nvSpPr>
        <p:spPr>
          <a:xfrm>
            <a:off x="243840" y="1102360"/>
            <a:ext cx="4287520" cy="2326640"/>
          </a:xfrm>
        </p:spPr>
        <p:txBody>
          <a:bodyPr/>
          <a:lstStyle/>
          <a:p>
            <a:pPr marL="285750" indent="-285750">
              <a:buFont typeface="Arial" panose="020B0604020202020204" pitchFamily="34" charset="0"/>
              <a:buChar char="•"/>
            </a:pPr>
            <a:r>
              <a:rPr lang="en-IN" sz="1600" dirty="0" err="1"/>
              <a:t>adanate</a:t>
            </a:r>
            <a:r>
              <a:rPr lang="en-IN" sz="1600" dirty="0"/>
              <a:t>(a)  and decurrent(d) type are the maximum data in our dataset.</a:t>
            </a:r>
          </a:p>
          <a:p>
            <a:pPr marL="285750" indent="-285750">
              <a:buFont typeface="Arial" panose="020B0604020202020204" pitchFamily="34" charset="0"/>
              <a:buChar char="•"/>
            </a:pPr>
            <a:r>
              <a:rPr lang="en-IN" sz="1600" dirty="0"/>
              <a:t>free(e) and pores(p) type gill-attachment are the only where edibility is more than 50%.</a:t>
            </a:r>
          </a:p>
          <a:p>
            <a:pPr marL="285750" indent="-285750">
              <a:buFont typeface="Arial" panose="020B0604020202020204" pitchFamily="34" charset="0"/>
              <a:buChar char="•"/>
            </a:pPr>
            <a:r>
              <a:rPr lang="en-IN" sz="1600" dirty="0"/>
              <a:t>While </a:t>
            </a:r>
            <a:r>
              <a:rPr lang="en-IN" sz="1600" dirty="0" err="1"/>
              <a:t>adanate</a:t>
            </a:r>
            <a:r>
              <a:rPr lang="en-IN" sz="1600" dirty="0"/>
              <a:t>(a) type gill-attachment have highest poisonous nature.</a:t>
            </a:r>
          </a:p>
          <a:p>
            <a:pPr marL="285750"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B8DBDC98-D3E4-6768-57A6-FE63F22A8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08400"/>
            <a:ext cx="12192000" cy="3078480"/>
          </a:xfrm>
          <a:prstGeom prst="rect">
            <a:avLst/>
          </a:prstGeom>
        </p:spPr>
      </p:pic>
    </p:spTree>
    <p:extLst>
      <p:ext uri="{BB962C8B-B14F-4D97-AF65-F5344CB8AC3E}">
        <p14:creationId xmlns:p14="http://schemas.microsoft.com/office/powerpoint/2010/main" val="45217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1332-06B9-3CF3-F479-7F136CF51126}"/>
              </a:ext>
            </a:extLst>
          </p:cNvPr>
          <p:cNvSpPr>
            <a:spLocks noGrp="1"/>
          </p:cNvSpPr>
          <p:nvPr>
            <p:ph type="title"/>
          </p:nvPr>
        </p:nvSpPr>
        <p:spPr>
          <a:xfrm>
            <a:off x="18321" y="1"/>
            <a:ext cx="11838399" cy="640079"/>
          </a:xfrm>
        </p:spPr>
        <p:txBody>
          <a:bodyPr>
            <a:noAutofit/>
          </a:bodyPr>
          <a:lstStyle/>
          <a:p>
            <a:r>
              <a:rPr lang="en-IN" sz="3600" dirty="0">
                <a:solidFill>
                  <a:srgbClr val="FFC000"/>
                </a:solidFill>
                <a:highlight>
                  <a:srgbClr val="000000"/>
                </a:highlight>
              </a:rPr>
              <a:t>EDA on stem-</a:t>
            </a:r>
            <a:r>
              <a:rPr lang="en-IN" sz="3600" dirty="0" err="1">
                <a:solidFill>
                  <a:srgbClr val="FFC000"/>
                </a:solidFill>
                <a:highlight>
                  <a:srgbClr val="000000"/>
                </a:highlight>
              </a:rPr>
              <a:t>color</a:t>
            </a:r>
            <a:endParaRPr lang="en-IN" sz="3600" dirty="0">
              <a:solidFill>
                <a:srgbClr val="FFC000"/>
              </a:solidFill>
              <a:highlight>
                <a:srgbClr val="000000"/>
              </a:highlight>
            </a:endParaRPr>
          </a:p>
        </p:txBody>
      </p:sp>
      <p:pic>
        <p:nvPicPr>
          <p:cNvPr id="6" name="Content Placeholder 5">
            <a:extLst>
              <a:ext uri="{FF2B5EF4-FFF2-40B4-BE49-F238E27FC236}">
                <a16:creationId xmlns:a16="http://schemas.microsoft.com/office/drawing/2014/main" id="{B68FD2AB-CCCA-2B1D-5566-23DBE166F9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921" y="3637280"/>
            <a:ext cx="12072079" cy="3220720"/>
          </a:xfrm>
        </p:spPr>
      </p:pic>
      <p:sp>
        <p:nvSpPr>
          <p:cNvPr id="4" name="Text Placeholder 3">
            <a:extLst>
              <a:ext uri="{FF2B5EF4-FFF2-40B4-BE49-F238E27FC236}">
                <a16:creationId xmlns:a16="http://schemas.microsoft.com/office/drawing/2014/main" id="{99567128-2426-B924-6A45-15E31E93922B}"/>
              </a:ext>
            </a:extLst>
          </p:cNvPr>
          <p:cNvSpPr>
            <a:spLocks noGrp="1"/>
          </p:cNvSpPr>
          <p:nvPr>
            <p:ph type="body" sz="half" idx="2"/>
          </p:nvPr>
        </p:nvSpPr>
        <p:spPr>
          <a:xfrm>
            <a:off x="101600" y="782320"/>
            <a:ext cx="3921760" cy="2854960"/>
          </a:xfrm>
        </p:spPr>
        <p:txBody>
          <a:bodyPr/>
          <a:lstStyle/>
          <a:p>
            <a:pPr marL="285750" indent="-285750">
              <a:buFont typeface="Arial" panose="020B0604020202020204" pitchFamily="34" charset="0"/>
              <a:buChar char="•"/>
            </a:pPr>
            <a:r>
              <a:rPr lang="en-IN" dirty="0"/>
              <a:t>From the plots we can see that white(w) , yellow(y) and brown(n) data points are more in numbers.</a:t>
            </a:r>
          </a:p>
          <a:p>
            <a:pPr marL="285750" indent="-285750">
              <a:buFont typeface="Arial" panose="020B0604020202020204" pitchFamily="34" charset="0"/>
              <a:buChar char="•"/>
            </a:pPr>
            <a:r>
              <a:rPr lang="en-IN" dirty="0"/>
              <a:t>But, in terms of edibility we can see that buff(f) stem-</a:t>
            </a:r>
            <a:r>
              <a:rPr lang="en-IN" dirty="0" err="1"/>
              <a:t>color</a:t>
            </a:r>
            <a:r>
              <a:rPr lang="en-IN" dirty="0"/>
              <a:t> mushroom is almost 100% edible and none(f) stem-</a:t>
            </a:r>
            <a:r>
              <a:rPr lang="en-IN" dirty="0" err="1"/>
              <a:t>color</a:t>
            </a:r>
            <a:r>
              <a:rPr lang="en-IN" dirty="0"/>
              <a:t> mushroom is almost 100% poisonous. Also grey(g) is 60% and white(w) stem-</a:t>
            </a:r>
            <a:r>
              <a:rPr lang="en-IN" dirty="0" err="1"/>
              <a:t>color</a:t>
            </a:r>
            <a:r>
              <a:rPr lang="en-IN" dirty="0"/>
              <a:t> is almost 60% edible.</a:t>
            </a:r>
          </a:p>
          <a:p>
            <a:pPr marL="285750" indent="-285750">
              <a:buFont typeface="Arial" panose="020B0604020202020204" pitchFamily="34" charset="0"/>
              <a:buChar char="•"/>
            </a:pPr>
            <a:endParaRPr lang="en-IN" dirty="0"/>
          </a:p>
          <a:p>
            <a:endParaRPr lang="en-IN" dirty="0"/>
          </a:p>
        </p:txBody>
      </p:sp>
      <p:pic>
        <p:nvPicPr>
          <p:cNvPr id="8" name="Picture 7">
            <a:extLst>
              <a:ext uri="{FF2B5EF4-FFF2-40B4-BE49-F238E27FC236}">
                <a16:creationId xmlns:a16="http://schemas.microsoft.com/office/drawing/2014/main" id="{F23159E9-3D88-1E8B-0594-CDF59DD36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080" y="0"/>
            <a:ext cx="7894320" cy="3495040"/>
          </a:xfrm>
          <a:prstGeom prst="rect">
            <a:avLst/>
          </a:prstGeom>
        </p:spPr>
      </p:pic>
    </p:spTree>
    <p:extLst>
      <p:ext uri="{BB962C8B-B14F-4D97-AF65-F5344CB8AC3E}">
        <p14:creationId xmlns:p14="http://schemas.microsoft.com/office/powerpoint/2010/main" val="356635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56C87-F8DB-2184-0B08-9C8A2DDCA9CC}"/>
              </a:ext>
            </a:extLst>
          </p:cNvPr>
          <p:cNvSpPr>
            <a:spLocks noGrp="1"/>
          </p:cNvSpPr>
          <p:nvPr>
            <p:ph type="title"/>
          </p:nvPr>
        </p:nvSpPr>
        <p:spPr>
          <a:xfrm>
            <a:off x="0" y="76201"/>
            <a:ext cx="4531862" cy="726439"/>
          </a:xfrm>
        </p:spPr>
        <p:txBody>
          <a:bodyPr>
            <a:normAutofit/>
          </a:bodyPr>
          <a:lstStyle/>
          <a:p>
            <a:r>
              <a:rPr lang="en-IN" sz="3600" dirty="0">
                <a:solidFill>
                  <a:srgbClr val="FFC000"/>
                </a:solidFill>
                <a:highlight>
                  <a:srgbClr val="000000"/>
                </a:highlight>
              </a:rPr>
              <a:t>EDA on gill-</a:t>
            </a:r>
            <a:r>
              <a:rPr lang="en-IN" sz="3600" dirty="0" err="1">
                <a:solidFill>
                  <a:srgbClr val="FFC000"/>
                </a:solidFill>
                <a:highlight>
                  <a:srgbClr val="000000"/>
                </a:highlight>
              </a:rPr>
              <a:t>color</a:t>
            </a:r>
            <a:endParaRPr lang="en-IN" sz="3600" dirty="0">
              <a:solidFill>
                <a:srgbClr val="FFC000"/>
              </a:solidFill>
              <a:highlight>
                <a:srgbClr val="000000"/>
              </a:highlight>
            </a:endParaRPr>
          </a:p>
        </p:txBody>
      </p:sp>
      <p:pic>
        <p:nvPicPr>
          <p:cNvPr id="6" name="Content Placeholder 5">
            <a:extLst>
              <a:ext uri="{FF2B5EF4-FFF2-40B4-BE49-F238E27FC236}">
                <a16:creationId xmlns:a16="http://schemas.microsoft.com/office/drawing/2014/main" id="{807F8362-7E71-FDB6-9FE5-23796189A4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32" y="3511867"/>
            <a:ext cx="11908268" cy="3269931"/>
          </a:xfrm>
        </p:spPr>
      </p:pic>
      <p:sp>
        <p:nvSpPr>
          <p:cNvPr id="9" name="Text Placeholder 8">
            <a:extLst>
              <a:ext uri="{FF2B5EF4-FFF2-40B4-BE49-F238E27FC236}">
                <a16:creationId xmlns:a16="http://schemas.microsoft.com/office/drawing/2014/main" id="{C06CBAA3-3E27-6CD0-7383-347AD575605E}"/>
              </a:ext>
            </a:extLst>
          </p:cNvPr>
          <p:cNvSpPr>
            <a:spLocks noGrp="1"/>
          </p:cNvSpPr>
          <p:nvPr>
            <p:ph type="body" sz="half" idx="2"/>
          </p:nvPr>
        </p:nvSpPr>
        <p:spPr>
          <a:xfrm>
            <a:off x="314960" y="944880"/>
            <a:ext cx="4216902" cy="2484120"/>
          </a:xfrm>
        </p:spPr>
        <p:txBody>
          <a:bodyPr>
            <a:normAutofit/>
          </a:bodyPr>
          <a:lstStyle/>
          <a:p>
            <a:pPr marL="285750" indent="-285750">
              <a:buFont typeface="Arial" panose="020B0604020202020204" pitchFamily="34" charset="0"/>
              <a:buChar char="•"/>
            </a:pPr>
            <a:r>
              <a:rPr lang="en-IN" sz="1600" dirty="0"/>
              <a:t>White(w), brown(n) and yellow(y) are the maximum in our dataset.</a:t>
            </a:r>
          </a:p>
          <a:p>
            <a:pPr marL="285750" indent="-285750">
              <a:buFont typeface="Arial" panose="020B0604020202020204" pitchFamily="34" charset="0"/>
              <a:buChar char="•"/>
            </a:pPr>
            <a:r>
              <a:rPr lang="en-IN" sz="1600" dirty="0"/>
              <a:t>Only buff(b),grey(g) and white(w) type gill-</a:t>
            </a:r>
            <a:r>
              <a:rPr lang="en-IN" sz="1600" dirty="0" err="1"/>
              <a:t>color</a:t>
            </a:r>
            <a:r>
              <a:rPr lang="en-IN" sz="1600" dirty="0"/>
              <a:t> mushrooms are more that 50% edible, others are more chance of poisonous, so we need to avoid them for consumption.</a:t>
            </a:r>
          </a:p>
        </p:txBody>
      </p:sp>
      <p:pic>
        <p:nvPicPr>
          <p:cNvPr id="8" name="Picture 7">
            <a:extLst>
              <a:ext uri="{FF2B5EF4-FFF2-40B4-BE49-F238E27FC236}">
                <a16:creationId xmlns:a16="http://schemas.microsoft.com/office/drawing/2014/main" id="{4A483564-2910-1CFC-E9E3-113183043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921" y="-196533"/>
            <a:ext cx="7294880" cy="3542666"/>
          </a:xfrm>
          <a:prstGeom prst="rect">
            <a:avLst/>
          </a:prstGeom>
        </p:spPr>
      </p:pic>
    </p:spTree>
    <p:extLst>
      <p:ext uri="{BB962C8B-B14F-4D97-AF65-F5344CB8AC3E}">
        <p14:creationId xmlns:p14="http://schemas.microsoft.com/office/powerpoint/2010/main" val="289078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13A3A6-BBF1-D8E2-4F40-ED265FE75C88}"/>
              </a:ext>
            </a:extLst>
          </p:cNvPr>
          <p:cNvSpPr>
            <a:spLocks noGrp="1"/>
          </p:cNvSpPr>
          <p:nvPr>
            <p:ph type="title"/>
          </p:nvPr>
        </p:nvSpPr>
        <p:spPr>
          <a:xfrm>
            <a:off x="71120" y="0"/>
            <a:ext cx="9202882" cy="833120"/>
          </a:xfrm>
        </p:spPr>
        <p:txBody>
          <a:bodyPr>
            <a:normAutofit/>
          </a:bodyPr>
          <a:lstStyle/>
          <a:p>
            <a:r>
              <a:rPr lang="en-IN" dirty="0">
                <a:solidFill>
                  <a:srgbClr val="FFC000"/>
                </a:solidFill>
                <a:highlight>
                  <a:srgbClr val="000000"/>
                </a:highlight>
              </a:rPr>
              <a:t>EDA on cap-</a:t>
            </a:r>
            <a:r>
              <a:rPr lang="en-IN" dirty="0" err="1">
                <a:solidFill>
                  <a:srgbClr val="FFC000"/>
                </a:solidFill>
                <a:highlight>
                  <a:srgbClr val="000000"/>
                </a:highlight>
              </a:rPr>
              <a:t>color</a:t>
            </a:r>
            <a:endParaRPr lang="en-IN" dirty="0">
              <a:solidFill>
                <a:srgbClr val="FFC000"/>
              </a:solidFill>
              <a:highlight>
                <a:srgbClr val="000000"/>
              </a:highlight>
            </a:endParaRPr>
          </a:p>
        </p:txBody>
      </p:sp>
      <p:pic>
        <p:nvPicPr>
          <p:cNvPr id="7" name="Picture 6">
            <a:extLst>
              <a:ext uri="{FF2B5EF4-FFF2-40B4-BE49-F238E27FC236}">
                <a16:creationId xmlns:a16="http://schemas.microsoft.com/office/drawing/2014/main" id="{149CCAA8-09C3-0575-20DC-3970B1E11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241" y="0"/>
            <a:ext cx="6461760" cy="3834018"/>
          </a:xfrm>
          <a:prstGeom prst="rect">
            <a:avLst/>
          </a:prstGeom>
        </p:spPr>
      </p:pic>
      <p:pic>
        <p:nvPicPr>
          <p:cNvPr id="9" name="Picture 8">
            <a:extLst>
              <a:ext uri="{FF2B5EF4-FFF2-40B4-BE49-F238E27FC236}">
                <a16:creationId xmlns:a16="http://schemas.microsoft.com/office/drawing/2014/main" id="{46C5DBCB-39B0-21BC-C9CC-AFEAD7C82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2" y="774564"/>
            <a:ext cx="5171437" cy="2994796"/>
          </a:xfrm>
          <a:prstGeom prst="rect">
            <a:avLst/>
          </a:prstGeom>
        </p:spPr>
      </p:pic>
      <p:pic>
        <p:nvPicPr>
          <p:cNvPr id="11" name="Picture 10">
            <a:extLst>
              <a:ext uri="{FF2B5EF4-FFF2-40B4-BE49-F238E27FC236}">
                <a16:creationId xmlns:a16="http://schemas.microsoft.com/office/drawing/2014/main" id="{CC3F3684-AF81-BD58-36E3-8B66960C4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 y="3834018"/>
            <a:ext cx="12120880" cy="3023982"/>
          </a:xfrm>
          <a:prstGeom prst="rect">
            <a:avLst/>
          </a:prstGeom>
        </p:spPr>
      </p:pic>
    </p:spTree>
    <p:extLst>
      <p:ext uri="{BB962C8B-B14F-4D97-AF65-F5344CB8AC3E}">
        <p14:creationId xmlns:p14="http://schemas.microsoft.com/office/powerpoint/2010/main" val="1007804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0886E-9892-D438-E07D-E39EAFABEA40}"/>
              </a:ext>
            </a:extLst>
          </p:cNvPr>
          <p:cNvSpPr>
            <a:spLocks noGrp="1"/>
          </p:cNvSpPr>
          <p:nvPr>
            <p:ph type="title"/>
          </p:nvPr>
        </p:nvSpPr>
        <p:spPr>
          <a:xfrm>
            <a:off x="111760" y="71120"/>
            <a:ext cx="9162242" cy="914400"/>
          </a:xfrm>
        </p:spPr>
        <p:txBody>
          <a:bodyPr/>
          <a:lstStyle/>
          <a:p>
            <a:r>
              <a:rPr lang="en-IN" dirty="0">
                <a:solidFill>
                  <a:srgbClr val="FFC000"/>
                </a:solidFill>
                <a:highlight>
                  <a:srgbClr val="000000"/>
                </a:highlight>
              </a:rPr>
              <a:t>EDA on cap-shape</a:t>
            </a:r>
          </a:p>
        </p:txBody>
      </p:sp>
      <p:pic>
        <p:nvPicPr>
          <p:cNvPr id="4" name="Picture 3">
            <a:extLst>
              <a:ext uri="{FF2B5EF4-FFF2-40B4-BE49-F238E27FC236}">
                <a16:creationId xmlns:a16="http://schemas.microsoft.com/office/drawing/2014/main" id="{E31947C3-AD43-0AFD-6403-7438C1C7E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1" y="57069"/>
            <a:ext cx="6604000" cy="3448131"/>
          </a:xfrm>
          <a:prstGeom prst="rect">
            <a:avLst/>
          </a:prstGeom>
        </p:spPr>
      </p:pic>
      <p:pic>
        <p:nvPicPr>
          <p:cNvPr id="6" name="Picture 5">
            <a:extLst>
              <a:ext uri="{FF2B5EF4-FFF2-40B4-BE49-F238E27FC236}">
                <a16:creationId xmlns:a16="http://schemas.microsoft.com/office/drawing/2014/main" id="{E8B39D8A-7C9A-A891-D17D-9FA0AE7E1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 y="812800"/>
            <a:ext cx="5181600" cy="2824480"/>
          </a:xfrm>
          <a:prstGeom prst="rect">
            <a:avLst/>
          </a:prstGeom>
        </p:spPr>
      </p:pic>
      <p:pic>
        <p:nvPicPr>
          <p:cNvPr id="8" name="Picture 7">
            <a:extLst>
              <a:ext uri="{FF2B5EF4-FFF2-40B4-BE49-F238E27FC236}">
                <a16:creationId xmlns:a16="http://schemas.microsoft.com/office/drawing/2014/main" id="{063F26DB-8AC3-E530-3D46-8D24B22DC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19251"/>
            <a:ext cx="12192000" cy="3338749"/>
          </a:xfrm>
          <a:prstGeom prst="rect">
            <a:avLst/>
          </a:prstGeom>
        </p:spPr>
      </p:pic>
    </p:spTree>
    <p:extLst>
      <p:ext uri="{BB962C8B-B14F-4D97-AF65-F5344CB8AC3E}">
        <p14:creationId xmlns:p14="http://schemas.microsoft.com/office/powerpoint/2010/main" val="2006411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6FC999-A368-E50A-2849-0B61F0211BA1}"/>
              </a:ext>
            </a:extLst>
          </p:cNvPr>
          <p:cNvSpPr>
            <a:spLocks noGrp="1"/>
          </p:cNvSpPr>
          <p:nvPr>
            <p:ph type="title"/>
          </p:nvPr>
        </p:nvSpPr>
        <p:spPr>
          <a:xfrm>
            <a:off x="0" y="74082"/>
            <a:ext cx="8839200" cy="667598"/>
          </a:xfrm>
        </p:spPr>
        <p:txBody>
          <a:bodyPr>
            <a:normAutofit/>
          </a:bodyPr>
          <a:lstStyle/>
          <a:p>
            <a:r>
              <a:rPr lang="en-IN" sz="3600" dirty="0">
                <a:solidFill>
                  <a:srgbClr val="FFC000"/>
                </a:solidFill>
                <a:highlight>
                  <a:srgbClr val="000000"/>
                </a:highlight>
              </a:rPr>
              <a:t>EDA on ring-type</a:t>
            </a:r>
          </a:p>
        </p:txBody>
      </p:sp>
      <p:sp>
        <p:nvSpPr>
          <p:cNvPr id="5" name="Text Placeholder 4">
            <a:extLst>
              <a:ext uri="{FF2B5EF4-FFF2-40B4-BE49-F238E27FC236}">
                <a16:creationId xmlns:a16="http://schemas.microsoft.com/office/drawing/2014/main" id="{C3753A8D-75E4-4EEA-0D47-0CD3A40D817D}"/>
              </a:ext>
            </a:extLst>
          </p:cNvPr>
          <p:cNvSpPr>
            <a:spLocks noGrp="1"/>
          </p:cNvSpPr>
          <p:nvPr>
            <p:ph type="body" sz="half" idx="2"/>
          </p:nvPr>
        </p:nvSpPr>
        <p:spPr>
          <a:xfrm>
            <a:off x="370700" y="907364"/>
            <a:ext cx="3921760" cy="2560319"/>
          </a:xfrm>
        </p:spPr>
        <p:txBody>
          <a:bodyPr>
            <a:normAutofit/>
          </a:bodyPr>
          <a:lstStyle/>
          <a:p>
            <a:pPr marL="285750" indent="-285750">
              <a:buFont typeface="Arial" panose="020B0604020202020204" pitchFamily="34" charset="0"/>
              <a:buChar char="•"/>
            </a:pPr>
            <a:r>
              <a:rPr lang="en-IN" dirty="0"/>
              <a:t>None(f) ring-type have maximum presence in our data.</a:t>
            </a:r>
          </a:p>
          <a:p>
            <a:pPr marL="285750" indent="-285750">
              <a:buFont typeface="Arial" panose="020B0604020202020204" pitchFamily="34" charset="0"/>
              <a:buChar char="•"/>
            </a:pPr>
            <a:r>
              <a:rPr lang="en-IN" dirty="0"/>
              <a:t>While when come to edibility movable(m) </a:t>
            </a:r>
            <a:r>
              <a:rPr lang="en-IN" dirty="0" err="1"/>
              <a:t>tring</a:t>
            </a:r>
            <a:r>
              <a:rPr lang="en-IN" dirty="0"/>
              <a:t>-type is 100% time edible.</a:t>
            </a:r>
          </a:p>
          <a:p>
            <a:pPr marL="285750" indent="-285750">
              <a:buFont typeface="Arial" panose="020B0604020202020204" pitchFamily="34" charset="0"/>
              <a:buChar char="•"/>
            </a:pPr>
            <a:r>
              <a:rPr lang="en-IN" dirty="0" err="1"/>
              <a:t>Grooveed</a:t>
            </a:r>
            <a:r>
              <a:rPr lang="en-IN" dirty="0"/>
              <a:t>(g), large(l) also are more than 50% time edible.</a:t>
            </a:r>
          </a:p>
          <a:p>
            <a:pPr marL="285750" indent="-285750">
              <a:buFont typeface="Arial" panose="020B0604020202020204" pitchFamily="34" charset="0"/>
              <a:buChar char="•"/>
            </a:pPr>
            <a:r>
              <a:rPr lang="en-IN" dirty="0"/>
              <a:t>While zone(z) ring-type is 100% poisonous.</a:t>
            </a:r>
          </a:p>
        </p:txBody>
      </p:sp>
      <p:pic>
        <p:nvPicPr>
          <p:cNvPr id="9" name="Picture 8">
            <a:extLst>
              <a:ext uri="{FF2B5EF4-FFF2-40B4-BE49-F238E27FC236}">
                <a16:creationId xmlns:a16="http://schemas.microsoft.com/office/drawing/2014/main" id="{492BD257-441C-C6B7-7D94-E9ADB6C02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2460" y="74083"/>
            <a:ext cx="7899540" cy="3559284"/>
          </a:xfrm>
          <a:prstGeom prst="rect">
            <a:avLst/>
          </a:prstGeom>
        </p:spPr>
      </p:pic>
      <p:pic>
        <p:nvPicPr>
          <p:cNvPr id="13" name="Content Placeholder 12">
            <a:extLst>
              <a:ext uri="{FF2B5EF4-FFF2-40B4-BE49-F238E27FC236}">
                <a16:creationId xmlns:a16="http://schemas.microsoft.com/office/drawing/2014/main" id="{54A7E04D-0EEF-C415-BD2A-A20266B75A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33367"/>
            <a:ext cx="12192000" cy="3224633"/>
          </a:xfrm>
        </p:spPr>
      </p:pic>
    </p:spTree>
    <p:extLst>
      <p:ext uri="{BB962C8B-B14F-4D97-AF65-F5344CB8AC3E}">
        <p14:creationId xmlns:p14="http://schemas.microsoft.com/office/powerpoint/2010/main" val="3763011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D38AF3-85D7-CC96-9DA8-6EE0BD43FB60}"/>
              </a:ext>
            </a:extLst>
          </p:cNvPr>
          <p:cNvSpPr>
            <a:spLocks noGrp="1"/>
          </p:cNvSpPr>
          <p:nvPr>
            <p:ph type="title"/>
          </p:nvPr>
        </p:nvSpPr>
        <p:spPr>
          <a:xfrm>
            <a:off x="162560" y="111760"/>
            <a:ext cx="11328400" cy="833120"/>
          </a:xfrm>
        </p:spPr>
        <p:txBody>
          <a:bodyPr>
            <a:normAutofit/>
          </a:bodyPr>
          <a:lstStyle/>
          <a:p>
            <a:r>
              <a:rPr lang="en-IN" sz="3600" dirty="0">
                <a:solidFill>
                  <a:srgbClr val="FFC000"/>
                </a:solidFill>
                <a:highlight>
                  <a:srgbClr val="000000"/>
                </a:highlight>
              </a:rPr>
              <a:t>EDA on habitat</a:t>
            </a:r>
          </a:p>
        </p:txBody>
      </p:sp>
      <p:pic>
        <p:nvPicPr>
          <p:cNvPr id="7" name="Content Placeholder 6">
            <a:extLst>
              <a:ext uri="{FF2B5EF4-FFF2-40B4-BE49-F238E27FC236}">
                <a16:creationId xmlns:a16="http://schemas.microsoft.com/office/drawing/2014/main" id="{A15CD0F8-D465-6C23-D8A1-04E9916A49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5600" y="111760"/>
            <a:ext cx="6756400" cy="3658646"/>
          </a:xfrm>
        </p:spPr>
      </p:pic>
      <p:sp>
        <p:nvSpPr>
          <p:cNvPr id="5" name="Text Placeholder 4">
            <a:extLst>
              <a:ext uri="{FF2B5EF4-FFF2-40B4-BE49-F238E27FC236}">
                <a16:creationId xmlns:a16="http://schemas.microsoft.com/office/drawing/2014/main" id="{583854F5-982A-50F9-066E-C04C5E8D4F12}"/>
              </a:ext>
            </a:extLst>
          </p:cNvPr>
          <p:cNvSpPr>
            <a:spLocks noGrp="1"/>
          </p:cNvSpPr>
          <p:nvPr>
            <p:ph type="body" sz="half" idx="2"/>
          </p:nvPr>
        </p:nvSpPr>
        <p:spPr>
          <a:xfrm>
            <a:off x="677334" y="1229361"/>
            <a:ext cx="3854528" cy="2306319"/>
          </a:xfrm>
        </p:spPr>
        <p:txBody>
          <a:bodyPr>
            <a:normAutofit lnSpcReduction="10000"/>
          </a:bodyPr>
          <a:lstStyle/>
          <a:p>
            <a:pPr marL="285750" indent="-285750">
              <a:buFont typeface="Arial" panose="020B0604020202020204" pitchFamily="34" charset="0"/>
              <a:buChar char="•"/>
            </a:pPr>
            <a:r>
              <a:rPr lang="en-IN" dirty="0"/>
              <a:t>Wood(s) habitat mushrooms are maximum in our dataset.</a:t>
            </a:r>
          </a:p>
          <a:p>
            <a:pPr marL="285750" indent="-285750">
              <a:buFont typeface="Arial" panose="020B0604020202020204" pitchFamily="34" charset="0"/>
              <a:buChar char="•"/>
            </a:pPr>
            <a:r>
              <a:rPr lang="en-IN" dirty="0"/>
              <a:t>In terms of edibility urban(u) and waste(w)  habitat mushrooms are 100% edible.</a:t>
            </a:r>
          </a:p>
          <a:p>
            <a:pPr marL="285750" indent="-285750">
              <a:buFont typeface="Arial" panose="020B0604020202020204" pitchFamily="34" charset="0"/>
              <a:buChar char="•"/>
            </a:pPr>
            <a:r>
              <a:rPr lang="en-IN" dirty="0"/>
              <a:t>While leaves(l)  habitat mushrooms are more than 50% edible.</a:t>
            </a:r>
          </a:p>
          <a:p>
            <a:pPr marL="285750" indent="-285750">
              <a:buFont typeface="Arial" panose="020B0604020202020204" pitchFamily="34" charset="0"/>
              <a:buChar char="•"/>
            </a:pPr>
            <a:r>
              <a:rPr lang="en-IN" dirty="0"/>
              <a:t>Paths(p) habitat mushrooms are 100% poisonous.</a:t>
            </a:r>
          </a:p>
        </p:txBody>
      </p:sp>
      <p:pic>
        <p:nvPicPr>
          <p:cNvPr id="9" name="Picture 8">
            <a:extLst>
              <a:ext uri="{FF2B5EF4-FFF2-40B4-BE49-F238E27FC236}">
                <a16:creationId xmlns:a16="http://schemas.microsoft.com/office/drawing/2014/main" id="{1EC6E4CA-B747-ED10-E113-070105BBC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31366"/>
            <a:ext cx="12192000" cy="3029590"/>
          </a:xfrm>
          <a:prstGeom prst="rect">
            <a:avLst/>
          </a:prstGeom>
        </p:spPr>
      </p:pic>
    </p:spTree>
    <p:extLst>
      <p:ext uri="{BB962C8B-B14F-4D97-AF65-F5344CB8AC3E}">
        <p14:creationId xmlns:p14="http://schemas.microsoft.com/office/powerpoint/2010/main" val="152192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0E19-32BA-2EC2-893A-57BB33CEB0B4}"/>
              </a:ext>
            </a:extLst>
          </p:cNvPr>
          <p:cNvSpPr>
            <a:spLocks noGrp="1"/>
          </p:cNvSpPr>
          <p:nvPr>
            <p:ph type="title"/>
          </p:nvPr>
        </p:nvSpPr>
        <p:spPr>
          <a:xfrm>
            <a:off x="0" y="71120"/>
            <a:ext cx="11226800" cy="670560"/>
          </a:xfrm>
        </p:spPr>
        <p:txBody>
          <a:bodyPr>
            <a:noAutofit/>
          </a:bodyPr>
          <a:lstStyle/>
          <a:p>
            <a:r>
              <a:rPr lang="en-IN" sz="3600" dirty="0">
                <a:solidFill>
                  <a:srgbClr val="FFC000"/>
                </a:solidFill>
                <a:highlight>
                  <a:srgbClr val="000000"/>
                </a:highlight>
              </a:rPr>
              <a:t>EDA on has-ring</a:t>
            </a:r>
          </a:p>
        </p:txBody>
      </p:sp>
      <p:pic>
        <p:nvPicPr>
          <p:cNvPr id="6" name="Content Placeholder 5">
            <a:extLst>
              <a:ext uri="{FF2B5EF4-FFF2-40B4-BE49-F238E27FC236}">
                <a16:creationId xmlns:a16="http://schemas.microsoft.com/office/drawing/2014/main" id="{4E9D6AA5-1D74-7503-6EC5-AA191C75FC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9280" y="0"/>
            <a:ext cx="6368415" cy="3369142"/>
          </a:xfrm>
        </p:spPr>
      </p:pic>
      <p:sp>
        <p:nvSpPr>
          <p:cNvPr id="4" name="Text Placeholder 3">
            <a:extLst>
              <a:ext uri="{FF2B5EF4-FFF2-40B4-BE49-F238E27FC236}">
                <a16:creationId xmlns:a16="http://schemas.microsoft.com/office/drawing/2014/main" id="{66DC843A-9397-CE99-1679-40C21A9A70C5}"/>
              </a:ext>
            </a:extLst>
          </p:cNvPr>
          <p:cNvSpPr>
            <a:spLocks noGrp="1"/>
          </p:cNvSpPr>
          <p:nvPr>
            <p:ph type="body" sz="half" idx="2"/>
          </p:nvPr>
        </p:nvSpPr>
        <p:spPr>
          <a:xfrm>
            <a:off x="111761" y="812800"/>
            <a:ext cx="5201919" cy="2438399"/>
          </a:xfrm>
        </p:spPr>
        <p:txBody>
          <a:bodyPr/>
          <a:lstStyle/>
          <a:p>
            <a:pPr marL="285750" indent="-285750">
              <a:buFont typeface="Arial" panose="020B0604020202020204" pitchFamily="34" charset="0"/>
              <a:buChar char="•"/>
            </a:pPr>
            <a:r>
              <a:rPr lang="en-IN" dirty="0"/>
              <a:t>75% data in our dataset are not having ring that is f, while 24.9% data has ring.</a:t>
            </a:r>
          </a:p>
          <a:p>
            <a:pPr marL="285750" indent="-285750">
              <a:buFont typeface="Arial" panose="020B0604020202020204" pitchFamily="34" charset="0"/>
              <a:buChar char="•"/>
            </a:pPr>
            <a:r>
              <a:rPr lang="en-IN" dirty="0"/>
              <a:t>Mushrooms having ring are less than 40% times edible that means more than 60% time poisonous.</a:t>
            </a:r>
          </a:p>
          <a:p>
            <a:pPr marL="285750" indent="-285750">
              <a:buFont typeface="Arial" panose="020B0604020202020204" pitchFamily="34" charset="0"/>
              <a:buChar char="•"/>
            </a:pPr>
            <a:r>
              <a:rPr lang="en-IN" dirty="0"/>
              <a:t>Mushrooms not having ring are slightly more than 40% edible.</a:t>
            </a:r>
          </a:p>
        </p:txBody>
      </p:sp>
      <p:pic>
        <p:nvPicPr>
          <p:cNvPr id="8" name="Picture 7">
            <a:extLst>
              <a:ext uri="{FF2B5EF4-FFF2-40B4-BE49-F238E27FC236}">
                <a16:creationId xmlns:a16="http://schemas.microsoft.com/office/drawing/2014/main" id="{2B4510C6-92EB-CB97-1F3B-6AE366921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1" y="3392763"/>
            <a:ext cx="11925934" cy="3369142"/>
          </a:xfrm>
          <a:prstGeom prst="rect">
            <a:avLst/>
          </a:prstGeom>
        </p:spPr>
      </p:pic>
    </p:spTree>
    <p:extLst>
      <p:ext uri="{BB962C8B-B14F-4D97-AF65-F5344CB8AC3E}">
        <p14:creationId xmlns:p14="http://schemas.microsoft.com/office/powerpoint/2010/main" val="315283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3434F3-94BA-7B13-6EC1-04866D71D70E}"/>
              </a:ext>
            </a:extLst>
          </p:cNvPr>
          <p:cNvSpPr>
            <a:spLocks noGrp="1"/>
          </p:cNvSpPr>
          <p:nvPr>
            <p:ph type="title"/>
          </p:nvPr>
        </p:nvSpPr>
        <p:spPr>
          <a:xfrm>
            <a:off x="0" y="101600"/>
            <a:ext cx="9274002" cy="772160"/>
          </a:xfrm>
        </p:spPr>
        <p:txBody>
          <a:bodyPr/>
          <a:lstStyle/>
          <a:p>
            <a:r>
              <a:rPr lang="en-IN" dirty="0">
                <a:solidFill>
                  <a:srgbClr val="FFC000"/>
                </a:solidFill>
                <a:highlight>
                  <a:srgbClr val="000000"/>
                </a:highlight>
              </a:rPr>
              <a:t>EDA on does-bruise-or-bleed</a:t>
            </a:r>
          </a:p>
        </p:txBody>
      </p:sp>
      <p:pic>
        <p:nvPicPr>
          <p:cNvPr id="5" name="Picture 4">
            <a:extLst>
              <a:ext uri="{FF2B5EF4-FFF2-40B4-BE49-F238E27FC236}">
                <a16:creationId xmlns:a16="http://schemas.microsoft.com/office/drawing/2014/main" id="{6760080D-A104-A12E-A1A8-6D7EB25F9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 y="722668"/>
            <a:ext cx="5824829" cy="3178772"/>
          </a:xfrm>
          <a:prstGeom prst="rect">
            <a:avLst/>
          </a:prstGeom>
        </p:spPr>
      </p:pic>
      <p:pic>
        <p:nvPicPr>
          <p:cNvPr id="7" name="Picture 6">
            <a:extLst>
              <a:ext uri="{FF2B5EF4-FFF2-40B4-BE49-F238E27FC236}">
                <a16:creationId xmlns:a16="http://schemas.microsoft.com/office/drawing/2014/main" id="{16C1794A-3386-BDAE-E142-0B1D591EB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240" y="0"/>
            <a:ext cx="6160109" cy="3982720"/>
          </a:xfrm>
          <a:prstGeom prst="rect">
            <a:avLst/>
          </a:prstGeom>
        </p:spPr>
      </p:pic>
      <p:pic>
        <p:nvPicPr>
          <p:cNvPr id="9" name="Picture 8">
            <a:extLst>
              <a:ext uri="{FF2B5EF4-FFF2-40B4-BE49-F238E27FC236}">
                <a16:creationId xmlns:a16="http://schemas.microsoft.com/office/drawing/2014/main" id="{D9E69633-7AE5-E19A-C7F6-C1AED95EB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 y="4075640"/>
            <a:ext cx="12208965" cy="2768742"/>
          </a:xfrm>
          <a:prstGeom prst="rect">
            <a:avLst/>
          </a:prstGeom>
        </p:spPr>
      </p:pic>
    </p:spTree>
    <p:extLst>
      <p:ext uri="{BB962C8B-B14F-4D97-AF65-F5344CB8AC3E}">
        <p14:creationId xmlns:p14="http://schemas.microsoft.com/office/powerpoint/2010/main" val="346949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C3EA-FBC3-97E5-BE70-50EEC54E4925}"/>
              </a:ext>
            </a:extLst>
          </p:cNvPr>
          <p:cNvSpPr>
            <a:spLocks noGrp="1"/>
          </p:cNvSpPr>
          <p:nvPr>
            <p:ph type="title"/>
          </p:nvPr>
        </p:nvSpPr>
        <p:spPr>
          <a:xfrm>
            <a:off x="182880" y="71120"/>
            <a:ext cx="9091122" cy="822960"/>
          </a:xfrm>
        </p:spPr>
        <p:txBody>
          <a:bodyPr/>
          <a:lstStyle/>
          <a:p>
            <a:r>
              <a:rPr lang="en-IN" dirty="0">
                <a:solidFill>
                  <a:srgbClr val="FFC000"/>
                </a:solidFill>
                <a:highlight>
                  <a:srgbClr val="000000"/>
                </a:highlight>
              </a:rPr>
              <a:t>EDA on season</a:t>
            </a:r>
          </a:p>
        </p:txBody>
      </p:sp>
      <p:pic>
        <p:nvPicPr>
          <p:cNvPr id="4" name="Picture 3">
            <a:extLst>
              <a:ext uri="{FF2B5EF4-FFF2-40B4-BE49-F238E27FC236}">
                <a16:creationId xmlns:a16="http://schemas.microsoft.com/office/drawing/2014/main" id="{25B9B306-3DB6-2AE7-F3A1-C3734490F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894080"/>
            <a:ext cx="5801360" cy="2773574"/>
          </a:xfrm>
          <a:prstGeom prst="rect">
            <a:avLst/>
          </a:prstGeom>
        </p:spPr>
      </p:pic>
      <p:pic>
        <p:nvPicPr>
          <p:cNvPr id="6" name="Picture 5">
            <a:extLst>
              <a:ext uri="{FF2B5EF4-FFF2-40B4-BE49-F238E27FC236}">
                <a16:creationId xmlns:a16="http://schemas.microsoft.com/office/drawing/2014/main" id="{A9B11BFC-5B62-9903-2415-463ACD6CD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402" y="1"/>
            <a:ext cx="6096000" cy="3769586"/>
          </a:xfrm>
          <a:prstGeom prst="rect">
            <a:avLst/>
          </a:prstGeom>
        </p:spPr>
      </p:pic>
      <p:pic>
        <p:nvPicPr>
          <p:cNvPr id="8" name="Picture 7">
            <a:extLst>
              <a:ext uri="{FF2B5EF4-FFF2-40B4-BE49-F238E27FC236}">
                <a16:creationId xmlns:a16="http://schemas.microsoft.com/office/drawing/2014/main" id="{E766B489-498F-EA32-1DF6-0B01B6656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69586"/>
            <a:ext cx="12192000" cy="3103708"/>
          </a:xfrm>
          <a:prstGeom prst="rect">
            <a:avLst/>
          </a:prstGeom>
        </p:spPr>
      </p:pic>
    </p:spTree>
    <p:extLst>
      <p:ext uri="{BB962C8B-B14F-4D97-AF65-F5344CB8AC3E}">
        <p14:creationId xmlns:p14="http://schemas.microsoft.com/office/powerpoint/2010/main" val="1094360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rot="1303544">
            <a:off x="7600260" y="2102238"/>
            <a:ext cx="2664296" cy="553998"/>
          </a:xfrm>
          <a:prstGeom prst="rect">
            <a:avLst/>
          </a:prstGeom>
          <a:noFill/>
        </p:spPr>
        <p:txBody>
          <a:bodyPr wrap="square" rtlCol="0">
            <a:spAutoFit/>
          </a:bodyPr>
          <a:lstStyle/>
          <a:p>
            <a:pPr algn="ctr"/>
            <a:r>
              <a:rPr lang="en-US" altLang="ko-KR" sz="3000" b="1" dirty="0">
                <a:solidFill>
                  <a:schemeClr val="bg1"/>
                </a:solidFill>
                <a:latin typeface="+mj-lt"/>
                <a:ea typeface="맑은 고딕" pitchFamily="50" charset="-127"/>
              </a:rPr>
              <a:t>CONTENTS</a:t>
            </a:r>
            <a:endParaRPr lang="ko-KR" altLang="en-US" sz="3000" b="1" dirty="0">
              <a:solidFill>
                <a:schemeClr val="bg1"/>
              </a:solidFill>
              <a:latin typeface="+mj-lt"/>
              <a:ea typeface="맑은 고딕" pitchFamily="50" charset="-127"/>
            </a:endParaRPr>
          </a:p>
        </p:txBody>
      </p:sp>
      <p:grpSp>
        <p:nvGrpSpPr>
          <p:cNvPr id="66" name="그룹 65"/>
          <p:cNvGrpSpPr/>
          <p:nvPr/>
        </p:nvGrpSpPr>
        <p:grpSpPr>
          <a:xfrm>
            <a:off x="2260553" y="2372485"/>
            <a:ext cx="6546956" cy="789357"/>
            <a:chOff x="1077516" y="904974"/>
            <a:chExt cx="3852292" cy="612028"/>
          </a:xfrm>
        </p:grpSpPr>
        <p:sp>
          <p:nvSpPr>
            <p:cNvPr id="34" name="Oval 3"/>
            <p:cNvSpPr>
              <a:spLocks noChangeArrowheads="1"/>
            </p:cNvSpPr>
            <p:nvPr/>
          </p:nvSpPr>
          <p:spPr bwMode="auto">
            <a:xfrm>
              <a:off x="1697355" y="1001321"/>
              <a:ext cx="45719" cy="504825"/>
            </a:xfrm>
            <a:prstGeom prst="homePlate">
              <a:avLst>
                <a:gd name="adj" fmla="val 0"/>
              </a:avLst>
            </a:prstGeom>
            <a:solidFill>
              <a:srgbClr val="632800"/>
            </a:solidFill>
            <a:ln>
              <a:noFill/>
            </a:ln>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0000"/>
                </a:lnSpc>
                <a:defRPr/>
              </a:pPr>
              <a:endParaRPr lang="ko-KR" altLang="en-US" dirty="0">
                <a:solidFill>
                  <a:srgbClr val="5B6573"/>
                </a:solidFill>
                <a:latin typeface="+mj-lt"/>
                <a:ea typeface="맑은 고딕" pitchFamily="50" charset="-127"/>
              </a:endParaRPr>
            </a:p>
          </p:txBody>
        </p:sp>
        <p:sp>
          <p:nvSpPr>
            <p:cNvPr id="18" name="Text Box 5"/>
            <p:cNvSpPr txBox="1">
              <a:spLocks noChangeArrowheads="1"/>
            </p:cNvSpPr>
            <p:nvPr/>
          </p:nvSpPr>
          <p:spPr bwMode="auto">
            <a:xfrm>
              <a:off x="1761158" y="904974"/>
              <a:ext cx="2952750" cy="286362"/>
            </a:xfrm>
            <a:prstGeom prst="rect">
              <a:avLst/>
            </a:prstGeom>
            <a:noFill/>
            <a:ln w="9525">
              <a:noFill/>
              <a:miter lim="800000"/>
              <a:headEnd/>
              <a:tailEnd/>
            </a:ln>
          </p:spPr>
          <p:txBody>
            <a:bodyPr>
              <a:spAutoFit/>
            </a:bodyPr>
            <a:lstStyle/>
            <a:p>
              <a:pPr>
                <a:defRPr/>
              </a:pPr>
              <a:r>
                <a:rPr lang="en-US" altLang="ko-KR" b="1" dirty="0">
                  <a:solidFill>
                    <a:srgbClr val="FFFF00"/>
                  </a:solidFill>
                  <a:highlight>
                    <a:srgbClr val="863600"/>
                  </a:highlight>
                  <a:latin typeface="+mj-lt"/>
                  <a:ea typeface="맑은 고딕" pitchFamily="50" charset="-127"/>
                </a:rPr>
                <a:t>Introduction</a:t>
              </a:r>
              <a:r>
                <a:rPr lang="en-US" altLang="ko-KR" b="1" dirty="0">
                  <a:solidFill>
                    <a:schemeClr val="tx1">
                      <a:lumMod val="75000"/>
                      <a:lumOff val="25000"/>
                    </a:schemeClr>
                  </a:solidFill>
                  <a:latin typeface="+mj-lt"/>
                  <a:ea typeface="맑은 고딕" pitchFamily="50" charset="-127"/>
                </a:rPr>
                <a:t> </a:t>
              </a:r>
            </a:p>
          </p:txBody>
        </p:sp>
        <p:sp>
          <p:nvSpPr>
            <p:cNvPr id="19" name="Text Box 11"/>
            <p:cNvSpPr txBox="1">
              <a:spLocks noChangeArrowheads="1"/>
            </p:cNvSpPr>
            <p:nvPr/>
          </p:nvSpPr>
          <p:spPr bwMode="auto">
            <a:xfrm>
              <a:off x="1761158" y="1194646"/>
              <a:ext cx="3168650" cy="322356"/>
            </a:xfrm>
            <a:prstGeom prst="rect">
              <a:avLst/>
            </a:prstGeom>
            <a:noFill/>
            <a:ln w="9525">
              <a:noFill/>
              <a:miter lim="800000"/>
              <a:headEnd/>
              <a:tailEnd/>
            </a:ln>
            <a:effectLst/>
          </p:spPr>
          <p:txBody>
            <a:bodyPr anchor="ctr">
              <a:spAutoFit/>
            </a:bodyPr>
            <a:lstStyle/>
            <a:p>
              <a:pPr>
                <a:lnSpc>
                  <a:spcPts val="1200"/>
                </a:lnSpc>
                <a:defRPr/>
              </a:pPr>
              <a:r>
                <a:rPr lang="en-US" altLang="ko-KR" sz="1600" dirty="0">
                  <a:solidFill>
                    <a:srgbClr val="5B6573"/>
                  </a:solidFill>
                  <a:latin typeface="+mj-lt"/>
                  <a:ea typeface="맑은 고딕" pitchFamily="50" charset="-127"/>
                  <a:cs typeface="굴림" pitchFamily="50" charset="-127"/>
                </a:rPr>
                <a:t>Why this project is and how machine learning can helps in achieving our goal.</a:t>
              </a:r>
            </a:p>
          </p:txBody>
        </p:sp>
        <p:sp>
          <p:nvSpPr>
            <p:cNvPr id="20" name="TextBox 13"/>
            <p:cNvSpPr txBox="1">
              <a:spLocks noChangeArrowheads="1"/>
            </p:cNvSpPr>
            <p:nvPr/>
          </p:nvSpPr>
          <p:spPr bwMode="auto">
            <a:xfrm>
              <a:off x="1077516" y="999966"/>
              <a:ext cx="297304" cy="369884"/>
            </a:xfrm>
            <a:prstGeom prst="rect">
              <a:avLst/>
            </a:prstGeom>
            <a:noFill/>
            <a:ln w="9525">
              <a:noFill/>
              <a:miter lim="800000"/>
              <a:headEnd/>
              <a:tailEnd/>
            </a:ln>
          </p:spPr>
          <p:txBody>
            <a:bodyPr wrap="none">
              <a:spAutoFit/>
            </a:bodyPr>
            <a:lstStyle/>
            <a:p>
              <a:r>
                <a:rPr lang="en-US" altLang="ko-KR" sz="2500" b="1" dirty="0">
                  <a:solidFill>
                    <a:schemeClr val="tx1">
                      <a:lumMod val="75000"/>
                      <a:lumOff val="25000"/>
                    </a:schemeClr>
                  </a:solidFill>
                  <a:latin typeface="+mj-lt"/>
                  <a:ea typeface="맑은 고딕" pitchFamily="50" charset="-127"/>
                </a:rPr>
                <a:t>01</a:t>
              </a:r>
              <a:endParaRPr lang="ko-KR" altLang="en-US" sz="2500" b="1" dirty="0">
                <a:solidFill>
                  <a:schemeClr val="tx1">
                    <a:lumMod val="75000"/>
                    <a:lumOff val="25000"/>
                  </a:schemeClr>
                </a:solidFill>
                <a:latin typeface="+mj-lt"/>
                <a:ea typeface="맑은 고딕" pitchFamily="50" charset="-127"/>
              </a:endParaRPr>
            </a:p>
          </p:txBody>
        </p:sp>
      </p:grpSp>
      <p:grpSp>
        <p:nvGrpSpPr>
          <p:cNvPr id="49" name="그룹 48"/>
          <p:cNvGrpSpPr/>
          <p:nvPr/>
        </p:nvGrpSpPr>
        <p:grpSpPr>
          <a:xfrm>
            <a:off x="2260554" y="3182398"/>
            <a:ext cx="6219775" cy="892090"/>
            <a:chOff x="1077516" y="904974"/>
            <a:chExt cx="3668496" cy="601172"/>
          </a:xfrm>
        </p:grpSpPr>
        <p:sp>
          <p:nvSpPr>
            <p:cNvPr id="71" name="Oval 3"/>
            <p:cNvSpPr>
              <a:spLocks noChangeArrowheads="1"/>
            </p:cNvSpPr>
            <p:nvPr/>
          </p:nvSpPr>
          <p:spPr bwMode="auto">
            <a:xfrm>
              <a:off x="1697355" y="1001321"/>
              <a:ext cx="45719" cy="504825"/>
            </a:xfrm>
            <a:prstGeom prst="homePlate">
              <a:avLst>
                <a:gd name="adj" fmla="val 0"/>
              </a:avLst>
            </a:prstGeom>
            <a:solidFill>
              <a:srgbClr val="FFA10D"/>
            </a:solidFill>
            <a:ln>
              <a:noFill/>
            </a:ln>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0000"/>
                </a:lnSpc>
              </a:pPr>
              <a:endParaRPr lang="ko-KR" altLang="en-US" dirty="0">
                <a:solidFill>
                  <a:srgbClr val="5B6573"/>
                </a:solidFill>
                <a:latin typeface="+mj-lt"/>
                <a:ea typeface="맑은 고딕" pitchFamily="50" charset="-127"/>
              </a:endParaRPr>
            </a:p>
          </p:txBody>
        </p:sp>
        <p:sp>
          <p:nvSpPr>
            <p:cNvPr id="72" name="Text Box 5"/>
            <p:cNvSpPr txBox="1">
              <a:spLocks noChangeArrowheads="1"/>
            </p:cNvSpPr>
            <p:nvPr/>
          </p:nvSpPr>
          <p:spPr bwMode="auto">
            <a:xfrm>
              <a:off x="1761158" y="904974"/>
              <a:ext cx="2952750" cy="248890"/>
            </a:xfrm>
            <a:prstGeom prst="rect">
              <a:avLst/>
            </a:prstGeom>
            <a:noFill/>
            <a:ln w="9525">
              <a:noFill/>
              <a:miter lim="800000"/>
              <a:headEnd/>
              <a:tailEnd/>
            </a:ln>
          </p:spPr>
          <p:txBody>
            <a:bodyPr>
              <a:spAutoFit/>
            </a:bodyPr>
            <a:lstStyle/>
            <a:p>
              <a:pPr>
                <a:defRPr/>
              </a:pPr>
              <a:r>
                <a:rPr lang="en-US" altLang="ko-KR" b="1" dirty="0">
                  <a:solidFill>
                    <a:srgbClr val="FFFF00"/>
                  </a:solidFill>
                  <a:highlight>
                    <a:srgbClr val="863600"/>
                  </a:highlight>
                  <a:latin typeface="+mj-lt"/>
                  <a:ea typeface="맑은 고딕" pitchFamily="50" charset="-127"/>
                </a:rPr>
                <a:t>Executive</a:t>
              </a:r>
              <a:r>
                <a:rPr lang="en-US" altLang="ko-KR" b="1" dirty="0">
                  <a:solidFill>
                    <a:schemeClr val="tx1">
                      <a:lumMod val="75000"/>
                      <a:lumOff val="25000"/>
                    </a:schemeClr>
                  </a:solidFill>
                  <a:highlight>
                    <a:srgbClr val="863600"/>
                  </a:highlight>
                  <a:latin typeface="+mj-lt"/>
                  <a:ea typeface="맑은 고딕" pitchFamily="50" charset="-127"/>
                </a:rPr>
                <a:t> </a:t>
              </a:r>
              <a:r>
                <a:rPr lang="en-US" altLang="ko-KR" b="1" dirty="0">
                  <a:solidFill>
                    <a:srgbClr val="FFFF00"/>
                  </a:solidFill>
                  <a:highlight>
                    <a:srgbClr val="863600"/>
                  </a:highlight>
                  <a:latin typeface="+mj-lt"/>
                  <a:ea typeface="맑은 고딕" pitchFamily="50" charset="-127"/>
                </a:rPr>
                <a:t>summary</a:t>
              </a:r>
            </a:p>
          </p:txBody>
        </p:sp>
        <p:sp>
          <p:nvSpPr>
            <p:cNvPr id="73" name="Text Box 11"/>
            <p:cNvSpPr txBox="1">
              <a:spLocks noChangeArrowheads="1"/>
            </p:cNvSpPr>
            <p:nvPr/>
          </p:nvSpPr>
          <p:spPr bwMode="auto">
            <a:xfrm>
              <a:off x="1577362" y="1267781"/>
              <a:ext cx="3168650" cy="176470"/>
            </a:xfrm>
            <a:prstGeom prst="rect">
              <a:avLst/>
            </a:prstGeom>
            <a:noFill/>
            <a:ln w="9525">
              <a:noFill/>
              <a:miter lim="800000"/>
              <a:headEnd/>
              <a:tailEnd/>
            </a:ln>
            <a:effectLst/>
          </p:spPr>
          <p:txBody>
            <a:bodyPr anchor="ctr">
              <a:spAutoFit/>
            </a:bodyPr>
            <a:lstStyle/>
            <a:p>
              <a:pPr>
                <a:lnSpc>
                  <a:spcPts val="1200"/>
                </a:lnSpc>
                <a:defRPr/>
              </a:pPr>
              <a:r>
                <a:rPr lang="en-US" altLang="ko-KR" sz="1600" dirty="0">
                  <a:solidFill>
                    <a:srgbClr val="5B6573"/>
                  </a:solidFill>
                  <a:latin typeface="+mj-lt"/>
                  <a:ea typeface="맑은 고딕" pitchFamily="50" charset="-127"/>
                  <a:cs typeface="굴림" pitchFamily="50" charset="-127"/>
                </a:rPr>
                <a:t>Summary</a:t>
              </a:r>
              <a:r>
                <a:rPr lang="en-US" altLang="ko-KR" sz="1100" dirty="0">
                  <a:solidFill>
                    <a:srgbClr val="5B6573"/>
                  </a:solidFill>
                  <a:latin typeface="+mj-lt"/>
                  <a:ea typeface="맑은 고딕" pitchFamily="50" charset="-127"/>
                  <a:cs typeface="굴림" pitchFamily="50" charset="-127"/>
                </a:rPr>
                <a:t> </a:t>
              </a:r>
              <a:r>
                <a:rPr lang="en-US" altLang="ko-KR" sz="1600" dirty="0">
                  <a:solidFill>
                    <a:srgbClr val="5B6573"/>
                  </a:solidFill>
                  <a:latin typeface="+mj-lt"/>
                  <a:ea typeface="맑은 고딕" pitchFamily="50" charset="-127"/>
                  <a:cs typeface="굴림" pitchFamily="50" charset="-127"/>
                </a:rPr>
                <a:t>of</a:t>
              </a:r>
              <a:r>
                <a:rPr lang="en-US" altLang="ko-KR" sz="1100" dirty="0">
                  <a:solidFill>
                    <a:srgbClr val="5B6573"/>
                  </a:solidFill>
                  <a:latin typeface="+mj-lt"/>
                  <a:ea typeface="맑은 고딕" pitchFamily="50" charset="-127"/>
                  <a:cs typeface="굴림" pitchFamily="50" charset="-127"/>
                </a:rPr>
                <a:t> </a:t>
              </a:r>
              <a:r>
                <a:rPr lang="en-US" altLang="ko-KR" sz="1600" dirty="0">
                  <a:solidFill>
                    <a:srgbClr val="5B6573"/>
                  </a:solidFill>
                  <a:latin typeface="+mj-lt"/>
                  <a:ea typeface="맑은 고딕" pitchFamily="50" charset="-127"/>
                  <a:cs typeface="굴림" pitchFamily="50" charset="-127"/>
                </a:rPr>
                <a:t>the</a:t>
              </a:r>
              <a:r>
                <a:rPr lang="en-US" altLang="ko-KR" sz="1100" dirty="0">
                  <a:solidFill>
                    <a:srgbClr val="5B6573"/>
                  </a:solidFill>
                  <a:latin typeface="+mj-lt"/>
                  <a:ea typeface="맑은 고딕" pitchFamily="50" charset="-127"/>
                  <a:cs typeface="굴림" pitchFamily="50" charset="-127"/>
                </a:rPr>
                <a:t> </a:t>
              </a:r>
              <a:r>
                <a:rPr lang="en-US" altLang="ko-KR" sz="1600" dirty="0">
                  <a:latin typeface="+mj-lt"/>
                  <a:ea typeface="맑은 고딕" pitchFamily="50" charset="-127"/>
                  <a:cs typeface="굴림" pitchFamily="50" charset="-127"/>
                </a:rPr>
                <a:t>Project</a:t>
              </a:r>
              <a:r>
                <a:rPr lang="en-US" altLang="ko-KR" sz="1100" dirty="0">
                  <a:solidFill>
                    <a:srgbClr val="5B6573"/>
                  </a:solidFill>
                  <a:latin typeface="+mj-lt"/>
                  <a:ea typeface="맑은 고딕" pitchFamily="50" charset="-127"/>
                  <a:cs typeface="굴림" pitchFamily="50" charset="-127"/>
                </a:rPr>
                <a:t> </a:t>
              </a:r>
              <a:r>
                <a:rPr lang="en-US" altLang="ko-KR" sz="1600" dirty="0">
                  <a:solidFill>
                    <a:srgbClr val="5B6573"/>
                  </a:solidFill>
                  <a:latin typeface="+mj-lt"/>
                  <a:ea typeface="맑은 고딕" pitchFamily="50" charset="-127"/>
                  <a:cs typeface="굴림" pitchFamily="50" charset="-127"/>
                </a:rPr>
                <a:t>that</a:t>
              </a:r>
              <a:r>
                <a:rPr lang="en-US" altLang="ko-KR" sz="1100" dirty="0">
                  <a:solidFill>
                    <a:srgbClr val="5B6573"/>
                  </a:solidFill>
                  <a:latin typeface="+mj-lt"/>
                  <a:ea typeface="맑은 고딕" pitchFamily="50" charset="-127"/>
                  <a:cs typeface="굴림" pitchFamily="50" charset="-127"/>
                </a:rPr>
                <a:t> </a:t>
              </a:r>
              <a:r>
                <a:rPr lang="en-US" altLang="ko-KR" sz="1600" dirty="0">
                  <a:solidFill>
                    <a:srgbClr val="5B6573"/>
                  </a:solidFill>
                  <a:latin typeface="+mj-lt"/>
                  <a:ea typeface="맑은 고딕" pitchFamily="50" charset="-127"/>
                  <a:cs typeface="굴림" pitchFamily="50" charset="-127"/>
                </a:rPr>
                <a:t>is</a:t>
              </a:r>
              <a:r>
                <a:rPr lang="en-US" altLang="ko-KR" sz="1100" dirty="0">
                  <a:solidFill>
                    <a:srgbClr val="5B6573"/>
                  </a:solidFill>
                  <a:latin typeface="+mj-lt"/>
                  <a:ea typeface="맑은 고딕" pitchFamily="50" charset="-127"/>
                  <a:cs typeface="굴림" pitchFamily="50" charset="-127"/>
                </a:rPr>
                <a:t> </a:t>
              </a:r>
              <a:r>
                <a:rPr lang="en-US" altLang="ko-KR" sz="1600" dirty="0">
                  <a:solidFill>
                    <a:srgbClr val="5B6573"/>
                  </a:solidFill>
                  <a:latin typeface="+mj-lt"/>
                  <a:ea typeface="맑은 고딕" pitchFamily="50" charset="-127"/>
                  <a:cs typeface="굴림" pitchFamily="50" charset="-127"/>
                </a:rPr>
                <a:t>all</a:t>
              </a:r>
              <a:r>
                <a:rPr lang="en-US" altLang="ko-KR" sz="1100" dirty="0">
                  <a:solidFill>
                    <a:srgbClr val="5B6573"/>
                  </a:solidFill>
                  <a:latin typeface="+mj-lt"/>
                  <a:ea typeface="맑은 고딕" pitchFamily="50" charset="-127"/>
                  <a:cs typeface="굴림" pitchFamily="50" charset="-127"/>
                </a:rPr>
                <a:t> </a:t>
              </a:r>
              <a:r>
                <a:rPr lang="en-US" altLang="ko-KR" sz="1600" dirty="0">
                  <a:solidFill>
                    <a:srgbClr val="5B6573"/>
                  </a:solidFill>
                  <a:latin typeface="+mj-lt"/>
                  <a:ea typeface="맑은 고딕" pitchFamily="50" charset="-127"/>
                  <a:cs typeface="굴림" pitchFamily="50" charset="-127"/>
                </a:rPr>
                <a:t>explanation</a:t>
              </a:r>
              <a:r>
                <a:rPr lang="en-US" altLang="ko-KR" sz="1100" dirty="0">
                  <a:solidFill>
                    <a:srgbClr val="5B6573"/>
                  </a:solidFill>
                  <a:latin typeface="+mj-lt"/>
                  <a:ea typeface="맑은 고딕" pitchFamily="50" charset="-127"/>
                  <a:cs typeface="굴림" pitchFamily="50" charset="-127"/>
                </a:rPr>
                <a:t> </a:t>
              </a:r>
              <a:r>
                <a:rPr lang="en-US" altLang="ko-KR" sz="1600" dirty="0">
                  <a:solidFill>
                    <a:srgbClr val="5B6573"/>
                  </a:solidFill>
                  <a:latin typeface="+mj-lt"/>
                  <a:ea typeface="맑은 고딕" pitchFamily="50" charset="-127"/>
                  <a:cs typeface="굴림" pitchFamily="50" charset="-127"/>
                </a:rPr>
                <a:t>in</a:t>
              </a:r>
              <a:r>
                <a:rPr lang="en-US" altLang="ko-KR" sz="1100" dirty="0">
                  <a:solidFill>
                    <a:srgbClr val="5B6573"/>
                  </a:solidFill>
                  <a:latin typeface="+mj-lt"/>
                  <a:ea typeface="맑은 고딕" pitchFamily="50" charset="-127"/>
                  <a:cs typeface="굴림" pitchFamily="50" charset="-127"/>
                </a:rPr>
                <a:t> </a:t>
              </a:r>
              <a:r>
                <a:rPr lang="en-US" altLang="ko-KR" sz="1600" dirty="0">
                  <a:solidFill>
                    <a:srgbClr val="5B6573"/>
                  </a:solidFill>
                  <a:latin typeface="+mj-lt"/>
                  <a:ea typeface="맑은 고딕" pitchFamily="50" charset="-127"/>
                  <a:cs typeface="굴림" pitchFamily="50" charset="-127"/>
                </a:rPr>
                <a:t>one</a:t>
              </a:r>
              <a:r>
                <a:rPr lang="en-US" altLang="ko-KR" sz="1100" dirty="0">
                  <a:solidFill>
                    <a:srgbClr val="5B6573"/>
                  </a:solidFill>
                  <a:latin typeface="+mj-lt"/>
                  <a:ea typeface="맑은 고딕" pitchFamily="50" charset="-127"/>
                  <a:cs typeface="굴림" pitchFamily="50" charset="-127"/>
                </a:rPr>
                <a:t> </a:t>
              </a:r>
              <a:r>
                <a:rPr lang="en-US" altLang="ko-KR" sz="1600" dirty="0">
                  <a:solidFill>
                    <a:srgbClr val="5B6573"/>
                  </a:solidFill>
                  <a:latin typeface="+mj-lt"/>
                  <a:ea typeface="맑은 고딕" pitchFamily="50" charset="-127"/>
                  <a:cs typeface="굴림" pitchFamily="50" charset="-127"/>
                </a:rPr>
                <a:t>page</a:t>
              </a:r>
              <a:r>
                <a:rPr lang="en-US" altLang="ko-KR" sz="1100" dirty="0">
                  <a:solidFill>
                    <a:srgbClr val="5B6573"/>
                  </a:solidFill>
                  <a:latin typeface="+mj-lt"/>
                  <a:ea typeface="맑은 고딕" pitchFamily="50" charset="-127"/>
                  <a:cs typeface="굴림" pitchFamily="50" charset="-127"/>
                </a:rPr>
                <a:t>.</a:t>
              </a:r>
            </a:p>
          </p:txBody>
        </p:sp>
        <p:sp>
          <p:nvSpPr>
            <p:cNvPr id="74" name="TextBox 13"/>
            <p:cNvSpPr txBox="1">
              <a:spLocks noChangeArrowheads="1"/>
            </p:cNvSpPr>
            <p:nvPr/>
          </p:nvSpPr>
          <p:spPr bwMode="auto">
            <a:xfrm>
              <a:off x="1077516" y="999966"/>
              <a:ext cx="298012" cy="321483"/>
            </a:xfrm>
            <a:prstGeom prst="rect">
              <a:avLst/>
            </a:prstGeom>
            <a:noFill/>
            <a:ln w="9525">
              <a:noFill/>
              <a:miter lim="800000"/>
              <a:headEnd/>
              <a:tailEnd/>
            </a:ln>
          </p:spPr>
          <p:txBody>
            <a:bodyPr wrap="none">
              <a:spAutoFit/>
            </a:bodyPr>
            <a:lstStyle/>
            <a:p>
              <a:r>
                <a:rPr lang="en-US" altLang="ko-KR" sz="2500" b="1" dirty="0">
                  <a:solidFill>
                    <a:schemeClr val="tx1">
                      <a:lumMod val="75000"/>
                      <a:lumOff val="25000"/>
                    </a:schemeClr>
                  </a:solidFill>
                  <a:latin typeface="+mj-lt"/>
                  <a:ea typeface="맑은 고딕" pitchFamily="50" charset="-127"/>
                </a:rPr>
                <a:t>02</a:t>
              </a:r>
              <a:endParaRPr lang="ko-KR" altLang="en-US" sz="2500" b="1" dirty="0">
                <a:solidFill>
                  <a:schemeClr val="tx1">
                    <a:lumMod val="75000"/>
                    <a:lumOff val="25000"/>
                  </a:schemeClr>
                </a:solidFill>
                <a:latin typeface="+mj-lt"/>
                <a:ea typeface="맑은 고딕" pitchFamily="50" charset="-127"/>
              </a:endParaRPr>
            </a:p>
          </p:txBody>
        </p:sp>
      </p:grpSp>
      <p:grpSp>
        <p:nvGrpSpPr>
          <p:cNvPr id="75" name="그룹 74"/>
          <p:cNvGrpSpPr/>
          <p:nvPr/>
        </p:nvGrpSpPr>
        <p:grpSpPr>
          <a:xfrm>
            <a:off x="2260553" y="4208979"/>
            <a:ext cx="6659927" cy="677690"/>
            <a:chOff x="1077516" y="828456"/>
            <a:chExt cx="3852292" cy="677690"/>
          </a:xfrm>
        </p:grpSpPr>
        <p:sp>
          <p:nvSpPr>
            <p:cNvPr id="76" name="Oval 3"/>
            <p:cNvSpPr>
              <a:spLocks noChangeArrowheads="1"/>
            </p:cNvSpPr>
            <p:nvPr/>
          </p:nvSpPr>
          <p:spPr bwMode="auto">
            <a:xfrm>
              <a:off x="1697355" y="1001321"/>
              <a:ext cx="45719" cy="504825"/>
            </a:xfrm>
            <a:prstGeom prst="homePlate">
              <a:avLst>
                <a:gd name="adj" fmla="val 0"/>
              </a:avLst>
            </a:prstGeom>
            <a:solidFill>
              <a:srgbClr val="632800"/>
            </a:solidFill>
            <a:ln>
              <a:noFill/>
            </a:ln>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0000"/>
                </a:lnSpc>
              </a:pPr>
              <a:endParaRPr lang="ko-KR" altLang="en-US" dirty="0">
                <a:solidFill>
                  <a:srgbClr val="5B6573"/>
                </a:solidFill>
                <a:latin typeface="+mj-lt"/>
                <a:ea typeface="맑은 고딕" pitchFamily="50" charset="-127"/>
              </a:endParaRPr>
            </a:p>
          </p:txBody>
        </p:sp>
        <p:sp>
          <p:nvSpPr>
            <p:cNvPr id="77" name="Text Box 5"/>
            <p:cNvSpPr txBox="1">
              <a:spLocks noChangeArrowheads="1"/>
            </p:cNvSpPr>
            <p:nvPr/>
          </p:nvSpPr>
          <p:spPr bwMode="auto">
            <a:xfrm>
              <a:off x="1830636" y="828456"/>
              <a:ext cx="2952750" cy="369332"/>
            </a:xfrm>
            <a:prstGeom prst="rect">
              <a:avLst/>
            </a:prstGeom>
            <a:noFill/>
            <a:ln w="9525">
              <a:noFill/>
              <a:miter lim="800000"/>
              <a:headEnd/>
              <a:tailEnd/>
            </a:ln>
          </p:spPr>
          <p:txBody>
            <a:bodyPr>
              <a:spAutoFit/>
            </a:bodyPr>
            <a:lstStyle/>
            <a:p>
              <a:pPr>
                <a:defRPr/>
              </a:pPr>
              <a:r>
                <a:rPr lang="en-US" altLang="ko-KR" b="1" dirty="0">
                  <a:solidFill>
                    <a:srgbClr val="FFFF00"/>
                  </a:solidFill>
                  <a:highlight>
                    <a:srgbClr val="800000"/>
                  </a:highlight>
                  <a:latin typeface="+mj-lt"/>
                  <a:ea typeface="맑은 고딕" pitchFamily="50" charset="-127"/>
                </a:rPr>
                <a:t>ML model detail</a:t>
              </a:r>
            </a:p>
          </p:txBody>
        </p:sp>
        <p:sp>
          <p:nvSpPr>
            <p:cNvPr id="78" name="Text Box 11"/>
            <p:cNvSpPr txBox="1">
              <a:spLocks noChangeArrowheads="1"/>
            </p:cNvSpPr>
            <p:nvPr/>
          </p:nvSpPr>
          <p:spPr bwMode="auto">
            <a:xfrm>
              <a:off x="1761158" y="1228385"/>
              <a:ext cx="3168650" cy="254878"/>
            </a:xfrm>
            <a:prstGeom prst="rect">
              <a:avLst/>
            </a:prstGeom>
            <a:noFill/>
            <a:ln w="9525">
              <a:noFill/>
              <a:miter lim="800000"/>
              <a:headEnd/>
              <a:tailEnd/>
            </a:ln>
            <a:effectLst/>
          </p:spPr>
          <p:txBody>
            <a:bodyPr anchor="ctr">
              <a:spAutoFit/>
            </a:bodyPr>
            <a:lstStyle/>
            <a:p>
              <a:pPr>
                <a:lnSpc>
                  <a:spcPts val="1200"/>
                </a:lnSpc>
                <a:defRPr/>
              </a:pPr>
              <a:r>
                <a:rPr lang="en-US" altLang="ko-KR" sz="1600" dirty="0">
                  <a:solidFill>
                    <a:srgbClr val="5B6573"/>
                  </a:solidFill>
                  <a:latin typeface="+mj-lt"/>
                  <a:ea typeface="맑은 고딕" pitchFamily="50" charset="-127"/>
                  <a:cs typeface="굴림" pitchFamily="50" charset="-127"/>
                </a:rPr>
                <a:t>This section we will know about ml model and its result.</a:t>
              </a:r>
            </a:p>
          </p:txBody>
        </p:sp>
        <p:sp>
          <p:nvSpPr>
            <p:cNvPr id="79" name="TextBox 13"/>
            <p:cNvSpPr txBox="1">
              <a:spLocks noChangeArrowheads="1"/>
            </p:cNvSpPr>
            <p:nvPr/>
          </p:nvSpPr>
          <p:spPr bwMode="auto">
            <a:xfrm>
              <a:off x="1077516" y="999966"/>
              <a:ext cx="508473" cy="477054"/>
            </a:xfrm>
            <a:prstGeom prst="rect">
              <a:avLst/>
            </a:prstGeom>
            <a:noFill/>
            <a:ln w="9525">
              <a:noFill/>
              <a:miter lim="800000"/>
              <a:headEnd/>
              <a:tailEnd/>
            </a:ln>
          </p:spPr>
          <p:txBody>
            <a:bodyPr wrap="none">
              <a:spAutoFit/>
            </a:bodyPr>
            <a:lstStyle/>
            <a:p>
              <a:r>
                <a:rPr lang="en-US" altLang="ko-KR" sz="2500" b="1" dirty="0">
                  <a:solidFill>
                    <a:schemeClr val="tx1">
                      <a:lumMod val="75000"/>
                      <a:lumOff val="25000"/>
                    </a:schemeClr>
                  </a:solidFill>
                  <a:latin typeface="+mj-lt"/>
                  <a:ea typeface="맑은 고딕" pitchFamily="50" charset="-127"/>
                </a:rPr>
                <a:t>03</a:t>
              </a:r>
              <a:endParaRPr lang="ko-KR" altLang="en-US" sz="2500" b="1" dirty="0">
                <a:solidFill>
                  <a:schemeClr val="tx1">
                    <a:lumMod val="75000"/>
                    <a:lumOff val="25000"/>
                  </a:schemeClr>
                </a:solidFill>
                <a:latin typeface="+mj-lt"/>
                <a:ea typeface="맑은 고딕" pitchFamily="50" charset="-127"/>
              </a:endParaRPr>
            </a:p>
          </p:txBody>
        </p:sp>
      </p:grpSp>
      <p:grpSp>
        <p:nvGrpSpPr>
          <p:cNvPr id="80" name="그룹 79"/>
          <p:cNvGrpSpPr/>
          <p:nvPr/>
        </p:nvGrpSpPr>
        <p:grpSpPr>
          <a:xfrm>
            <a:off x="2260553" y="5001777"/>
            <a:ext cx="6893607" cy="601172"/>
            <a:chOff x="1077516" y="904974"/>
            <a:chExt cx="3852292" cy="601172"/>
          </a:xfrm>
        </p:grpSpPr>
        <p:sp>
          <p:nvSpPr>
            <p:cNvPr id="81" name="Oval 3"/>
            <p:cNvSpPr>
              <a:spLocks noChangeArrowheads="1"/>
            </p:cNvSpPr>
            <p:nvPr/>
          </p:nvSpPr>
          <p:spPr bwMode="auto">
            <a:xfrm>
              <a:off x="1697355" y="1001321"/>
              <a:ext cx="45719" cy="504825"/>
            </a:xfrm>
            <a:prstGeom prst="homePlate">
              <a:avLst>
                <a:gd name="adj" fmla="val 0"/>
              </a:avLst>
            </a:prstGeom>
            <a:solidFill>
              <a:srgbClr val="FFA10D"/>
            </a:solidFill>
            <a:ln>
              <a:noFill/>
            </a:ln>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0000"/>
                </a:lnSpc>
              </a:pPr>
              <a:endParaRPr lang="ko-KR" altLang="en-US" dirty="0">
                <a:solidFill>
                  <a:srgbClr val="5B6573"/>
                </a:solidFill>
                <a:latin typeface="+mj-lt"/>
                <a:ea typeface="맑은 고딕" pitchFamily="50" charset="-127"/>
              </a:endParaRPr>
            </a:p>
          </p:txBody>
        </p:sp>
        <p:sp>
          <p:nvSpPr>
            <p:cNvPr id="82" name="Text Box 5"/>
            <p:cNvSpPr txBox="1">
              <a:spLocks noChangeArrowheads="1"/>
            </p:cNvSpPr>
            <p:nvPr/>
          </p:nvSpPr>
          <p:spPr bwMode="auto">
            <a:xfrm>
              <a:off x="1761158" y="904974"/>
              <a:ext cx="2952750" cy="369332"/>
            </a:xfrm>
            <a:prstGeom prst="rect">
              <a:avLst/>
            </a:prstGeom>
            <a:noFill/>
            <a:ln w="9525">
              <a:noFill/>
              <a:miter lim="800000"/>
              <a:headEnd/>
              <a:tailEnd/>
            </a:ln>
          </p:spPr>
          <p:txBody>
            <a:bodyPr>
              <a:spAutoFit/>
            </a:bodyPr>
            <a:lstStyle/>
            <a:p>
              <a:pPr>
                <a:defRPr/>
              </a:pPr>
              <a:r>
                <a:rPr lang="en-US" altLang="ko-KR" b="1" dirty="0">
                  <a:solidFill>
                    <a:srgbClr val="FFFF00"/>
                  </a:solidFill>
                  <a:highlight>
                    <a:srgbClr val="800000"/>
                  </a:highlight>
                  <a:latin typeface="+mj-lt"/>
                  <a:ea typeface="맑은 고딕" pitchFamily="50" charset="-127"/>
                </a:rPr>
                <a:t>EDA on important features</a:t>
              </a:r>
            </a:p>
          </p:txBody>
        </p:sp>
        <p:sp>
          <p:nvSpPr>
            <p:cNvPr id="83" name="Text Box 11"/>
            <p:cNvSpPr txBox="1">
              <a:spLocks noChangeArrowheads="1"/>
            </p:cNvSpPr>
            <p:nvPr/>
          </p:nvSpPr>
          <p:spPr bwMode="auto">
            <a:xfrm>
              <a:off x="1761158" y="1228385"/>
              <a:ext cx="3168650" cy="254878"/>
            </a:xfrm>
            <a:prstGeom prst="rect">
              <a:avLst/>
            </a:prstGeom>
            <a:noFill/>
            <a:ln w="9525">
              <a:noFill/>
              <a:miter lim="800000"/>
              <a:headEnd/>
              <a:tailEnd/>
            </a:ln>
            <a:effectLst/>
          </p:spPr>
          <p:txBody>
            <a:bodyPr anchor="ctr">
              <a:spAutoFit/>
            </a:bodyPr>
            <a:lstStyle/>
            <a:p>
              <a:pPr>
                <a:lnSpc>
                  <a:spcPts val="1200"/>
                </a:lnSpc>
                <a:defRPr/>
              </a:pPr>
              <a:r>
                <a:rPr lang="en-US" altLang="ko-KR" sz="1600" dirty="0">
                  <a:solidFill>
                    <a:srgbClr val="5B6573"/>
                  </a:solidFill>
                  <a:latin typeface="+mj-lt"/>
                  <a:ea typeface="맑은 고딕" pitchFamily="50" charset="-127"/>
                  <a:cs typeface="굴림" pitchFamily="50" charset="-127"/>
                </a:rPr>
                <a:t>Here we analyze the data</a:t>
              </a:r>
            </a:p>
          </p:txBody>
        </p:sp>
        <p:sp>
          <p:nvSpPr>
            <p:cNvPr id="84" name="TextBox 13"/>
            <p:cNvSpPr txBox="1">
              <a:spLocks noChangeArrowheads="1"/>
            </p:cNvSpPr>
            <p:nvPr/>
          </p:nvSpPr>
          <p:spPr bwMode="auto">
            <a:xfrm>
              <a:off x="1077516" y="999966"/>
              <a:ext cx="508473" cy="477054"/>
            </a:xfrm>
            <a:prstGeom prst="rect">
              <a:avLst/>
            </a:prstGeom>
            <a:noFill/>
            <a:ln w="9525">
              <a:noFill/>
              <a:miter lim="800000"/>
              <a:headEnd/>
              <a:tailEnd/>
            </a:ln>
          </p:spPr>
          <p:txBody>
            <a:bodyPr wrap="none">
              <a:spAutoFit/>
            </a:bodyPr>
            <a:lstStyle/>
            <a:p>
              <a:r>
                <a:rPr lang="en-US" altLang="ko-KR" sz="2500" b="1" dirty="0">
                  <a:solidFill>
                    <a:schemeClr val="tx1">
                      <a:lumMod val="75000"/>
                      <a:lumOff val="25000"/>
                    </a:schemeClr>
                  </a:solidFill>
                  <a:latin typeface="+mj-lt"/>
                  <a:ea typeface="맑은 고딕" pitchFamily="50" charset="-127"/>
                </a:rPr>
                <a:t>04</a:t>
              </a:r>
              <a:endParaRPr lang="ko-KR" altLang="en-US" sz="2500" b="1" dirty="0">
                <a:solidFill>
                  <a:schemeClr val="tx1">
                    <a:lumMod val="75000"/>
                    <a:lumOff val="25000"/>
                  </a:schemeClr>
                </a:solidFill>
                <a:latin typeface="+mj-lt"/>
                <a:ea typeface="맑은 고딕" pitchFamily="50" charset="-127"/>
              </a:endParaRPr>
            </a:p>
          </p:txBody>
        </p:sp>
      </p:grpSp>
      <p:grpSp>
        <p:nvGrpSpPr>
          <p:cNvPr id="85" name="그룹 84"/>
          <p:cNvGrpSpPr/>
          <p:nvPr/>
        </p:nvGrpSpPr>
        <p:grpSpPr>
          <a:xfrm>
            <a:off x="2260553" y="5693794"/>
            <a:ext cx="7483773" cy="625435"/>
            <a:chOff x="1077516" y="880711"/>
            <a:chExt cx="3811349" cy="625435"/>
          </a:xfrm>
        </p:grpSpPr>
        <p:sp>
          <p:nvSpPr>
            <p:cNvPr id="86" name="Oval 3"/>
            <p:cNvSpPr>
              <a:spLocks noChangeArrowheads="1"/>
            </p:cNvSpPr>
            <p:nvPr/>
          </p:nvSpPr>
          <p:spPr bwMode="auto">
            <a:xfrm>
              <a:off x="1697355" y="1001321"/>
              <a:ext cx="45719" cy="504825"/>
            </a:xfrm>
            <a:prstGeom prst="homePlate">
              <a:avLst>
                <a:gd name="adj" fmla="val 0"/>
              </a:avLst>
            </a:prstGeom>
            <a:solidFill>
              <a:srgbClr val="632800"/>
            </a:solidFill>
            <a:ln>
              <a:noFill/>
            </a:ln>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0000"/>
                </a:lnSpc>
              </a:pPr>
              <a:endParaRPr lang="ko-KR" altLang="en-US" dirty="0">
                <a:solidFill>
                  <a:srgbClr val="5B6573"/>
                </a:solidFill>
                <a:latin typeface="+mj-lt"/>
                <a:ea typeface="맑은 고딕" pitchFamily="50" charset="-127"/>
              </a:endParaRPr>
            </a:p>
          </p:txBody>
        </p:sp>
        <p:sp>
          <p:nvSpPr>
            <p:cNvPr id="87" name="Text Box 5"/>
            <p:cNvSpPr txBox="1">
              <a:spLocks noChangeArrowheads="1"/>
            </p:cNvSpPr>
            <p:nvPr/>
          </p:nvSpPr>
          <p:spPr bwMode="auto">
            <a:xfrm>
              <a:off x="1720215" y="880711"/>
              <a:ext cx="2952750" cy="369332"/>
            </a:xfrm>
            <a:prstGeom prst="rect">
              <a:avLst/>
            </a:prstGeom>
            <a:noFill/>
            <a:ln w="9525">
              <a:noFill/>
              <a:miter lim="800000"/>
              <a:headEnd/>
              <a:tailEnd/>
            </a:ln>
          </p:spPr>
          <p:txBody>
            <a:bodyPr>
              <a:spAutoFit/>
            </a:bodyPr>
            <a:lstStyle/>
            <a:p>
              <a:pPr>
                <a:defRPr/>
              </a:pPr>
              <a:r>
                <a:rPr lang="en-US" altLang="ko-KR" b="1" dirty="0" err="1">
                  <a:solidFill>
                    <a:srgbClr val="FFC000"/>
                  </a:solidFill>
                  <a:highlight>
                    <a:srgbClr val="800000"/>
                  </a:highlight>
                  <a:latin typeface="+mj-lt"/>
                  <a:ea typeface="맑은 고딕" pitchFamily="50" charset="-127"/>
                </a:rPr>
                <a:t>Recomendation</a:t>
              </a:r>
              <a:endParaRPr lang="en-US" altLang="ko-KR" b="1" dirty="0">
                <a:solidFill>
                  <a:srgbClr val="FFC000"/>
                </a:solidFill>
                <a:highlight>
                  <a:srgbClr val="800000"/>
                </a:highlight>
                <a:latin typeface="+mj-lt"/>
                <a:ea typeface="맑은 고딕" pitchFamily="50" charset="-127"/>
              </a:endParaRPr>
            </a:p>
          </p:txBody>
        </p:sp>
        <p:sp>
          <p:nvSpPr>
            <p:cNvPr id="88" name="Text Box 11"/>
            <p:cNvSpPr txBox="1">
              <a:spLocks noChangeArrowheads="1"/>
            </p:cNvSpPr>
            <p:nvPr/>
          </p:nvSpPr>
          <p:spPr bwMode="auto">
            <a:xfrm>
              <a:off x="1720215" y="1237633"/>
              <a:ext cx="3168650" cy="254878"/>
            </a:xfrm>
            <a:prstGeom prst="rect">
              <a:avLst/>
            </a:prstGeom>
            <a:noFill/>
            <a:ln w="9525">
              <a:noFill/>
              <a:miter lim="800000"/>
              <a:headEnd/>
              <a:tailEnd/>
            </a:ln>
            <a:effectLst/>
          </p:spPr>
          <p:txBody>
            <a:bodyPr anchor="ctr">
              <a:spAutoFit/>
            </a:bodyPr>
            <a:lstStyle/>
            <a:p>
              <a:pPr>
                <a:lnSpc>
                  <a:spcPts val="1200"/>
                </a:lnSpc>
                <a:defRPr/>
              </a:pPr>
              <a:r>
                <a:rPr lang="en-US" altLang="ko-KR" sz="1600" dirty="0">
                  <a:solidFill>
                    <a:srgbClr val="5B6573"/>
                  </a:solidFill>
                  <a:latin typeface="+mj-lt"/>
                  <a:ea typeface="맑은 고딕" pitchFamily="50" charset="-127"/>
                  <a:cs typeface="굴림" pitchFamily="50" charset="-127"/>
                </a:rPr>
                <a:t>Recommendation about project</a:t>
              </a:r>
            </a:p>
          </p:txBody>
        </p:sp>
        <p:sp>
          <p:nvSpPr>
            <p:cNvPr id="89" name="TextBox 13"/>
            <p:cNvSpPr txBox="1">
              <a:spLocks noChangeArrowheads="1"/>
            </p:cNvSpPr>
            <p:nvPr/>
          </p:nvSpPr>
          <p:spPr bwMode="auto">
            <a:xfrm>
              <a:off x="1077516" y="999966"/>
              <a:ext cx="508473" cy="477054"/>
            </a:xfrm>
            <a:prstGeom prst="rect">
              <a:avLst/>
            </a:prstGeom>
            <a:noFill/>
            <a:ln w="9525">
              <a:noFill/>
              <a:miter lim="800000"/>
              <a:headEnd/>
              <a:tailEnd/>
            </a:ln>
          </p:spPr>
          <p:txBody>
            <a:bodyPr wrap="none">
              <a:spAutoFit/>
            </a:bodyPr>
            <a:lstStyle/>
            <a:p>
              <a:r>
                <a:rPr lang="en-US" altLang="ko-KR" sz="2500" b="1" dirty="0">
                  <a:solidFill>
                    <a:schemeClr val="tx1">
                      <a:lumMod val="75000"/>
                      <a:lumOff val="25000"/>
                    </a:schemeClr>
                  </a:solidFill>
                  <a:latin typeface="+mj-lt"/>
                  <a:ea typeface="맑은 고딕" pitchFamily="50" charset="-127"/>
                </a:rPr>
                <a:t>05</a:t>
              </a:r>
              <a:endParaRPr lang="ko-KR" altLang="en-US" sz="2500" b="1" dirty="0">
                <a:solidFill>
                  <a:schemeClr val="tx1">
                    <a:lumMod val="75000"/>
                    <a:lumOff val="25000"/>
                  </a:schemeClr>
                </a:solidFill>
                <a:latin typeface="+mj-lt"/>
                <a:ea typeface="맑은 고딕" pitchFamily="50"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A7109-1954-1FA9-497E-C967C97C791B}"/>
              </a:ext>
            </a:extLst>
          </p:cNvPr>
          <p:cNvSpPr>
            <a:spLocks noGrp="1"/>
          </p:cNvSpPr>
          <p:nvPr>
            <p:ph type="title"/>
          </p:nvPr>
        </p:nvSpPr>
        <p:spPr>
          <a:xfrm>
            <a:off x="182880" y="203200"/>
            <a:ext cx="9091122" cy="904240"/>
          </a:xfrm>
        </p:spPr>
        <p:txBody>
          <a:bodyPr/>
          <a:lstStyle/>
          <a:p>
            <a:r>
              <a:rPr lang="en-IN" dirty="0">
                <a:solidFill>
                  <a:srgbClr val="FFC000"/>
                </a:solidFill>
                <a:highlight>
                  <a:srgbClr val="000000"/>
                </a:highlight>
              </a:rPr>
              <a:t>Recommendation</a:t>
            </a:r>
          </a:p>
        </p:txBody>
      </p:sp>
      <p:sp>
        <p:nvSpPr>
          <p:cNvPr id="4" name="Content Placeholder 3">
            <a:extLst>
              <a:ext uri="{FF2B5EF4-FFF2-40B4-BE49-F238E27FC236}">
                <a16:creationId xmlns:a16="http://schemas.microsoft.com/office/drawing/2014/main" id="{1941F931-C052-FBBA-B20D-4457A8F02078}"/>
              </a:ext>
            </a:extLst>
          </p:cNvPr>
          <p:cNvSpPr>
            <a:spLocks noGrp="1"/>
          </p:cNvSpPr>
          <p:nvPr>
            <p:ph idx="1"/>
          </p:nvPr>
        </p:nvSpPr>
        <p:spPr>
          <a:xfrm>
            <a:off x="91440" y="985520"/>
            <a:ext cx="11623040" cy="5669279"/>
          </a:xfrm>
        </p:spPr>
        <p:txBody>
          <a:bodyPr>
            <a:normAutofit fontScale="92500" lnSpcReduction="20000"/>
          </a:bodyPr>
          <a:lstStyle/>
          <a:p>
            <a:r>
              <a:rPr lang="en-IN" dirty="0"/>
              <a:t>Mushroom having high stem-width(40-60) with lo-medium cap=diameter(20-40) or medium stem-width with high cap-diameter(41-60) are more likely be edible and mushroom having both low-medium stem-width with cap-diameter most likely be poisonous. So we should avoid mushrooms having stem-width(0-50) with cap-diameter(0-30) as they are most likely be poisonous.</a:t>
            </a:r>
          </a:p>
          <a:p>
            <a:r>
              <a:rPr lang="en-IN" dirty="0"/>
              <a:t>Similarly mushrooms having medium-high stem-height(12-35) with cap-diameter(10-30) and stem-height(5-10) with cap-diameter(40-60) are more likely be edible and stem-height(0-15) with cap-diameter(0-20) are more likely be poisonous, so need to avoid those.</a:t>
            </a:r>
          </a:p>
          <a:p>
            <a:r>
              <a:rPr lang="en-IN" dirty="0"/>
              <a:t>similarly., mushrooms having stem-width(40-100) with stem-height(15-35) are more likely be edible and  stem-width(0-50) with stem-height(0-20) are more likely be poisonous. So, we should focus on mushrooms having high stem-width with high stem-height for edibility and low-medium stem-width with low stem-height for poisonous mushrooms.</a:t>
            </a:r>
          </a:p>
          <a:p>
            <a:r>
              <a:rPr lang="en-IN" dirty="0"/>
              <a:t>smooth(s), scaly(y) and shiny(h) type cap-surface mushrooms are more than 50% time edible while leathery(l) type cap-surface are 50% time edible and fibrous(</a:t>
            </a:r>
            <a:r>
              <a:rPr lang="en-IN" dirty="0" err="1"/>
              <a:t>i</a:t>
            </a:r>
            <a:r>
              <a:rPr lang="en-IN" dirty="0"/>
              <a:t>) ,silky(k) are highly poisonous while grooves(g),d, fleshy(e), winkled(w) type cap-surface mushrooms are more than 50% chance of being poisonous. So, we need to avoid these.</a:t>
            </a:r>
          </a:p>
          <a:p>
            <a:r>
              <a:rPr lang="en-IN" dirty="0"/>
              <a:t>When it come gill-attachment type then only free() and pores() type gill-attachment are more than 50% edible, so we need avoid other type gill-attachment mushrooms.</a:t>
            </a:r>
          </a:p>
          <a:p>
            <a:r>
              <a:rPr lang="en-IN" dirty="0"/>
              <a:t>Stem having colour buff(b) is 100% edible, other than that grey(g) and white(w) stem-</a:t>
            </a:r>
            <a:r>
              <a:rPr lang="en-IN" dirty="0" err="1"/>
              <a:t>color</a:t>
            </a:r>
            <a:r>
              <a:rPr lang="en-IN" dirty="0"/>
              <a:t> type mushrooms are more than 50% time edible. F stem-</a:t>
            </a:r>
            <a:r>
              <a:rPr lang="en-IN" dirty="0" err="1"/>
              <a:t>color</a:t>
            </a:r>
            <a:r>
              <a:rPr lang="en-IN" dirty="0"/>
              <a:t> type mushroom are 100% poisonous, se we need to avoid it.</a:t>
            </a:r>
          </a:p>
          <a:p>
            <a:r>
              <a:rPr lang="en-IN" sz="1800" dirty="0"/>
              <a:t>Only buff(b),grey(g) and white(w) type gill-</a:t>
            </a:r>
            <a:r>
              <a:rPr lang="en-IN" sz="1800" dirty="0" err="1"/>
              <a:t>color</a:t>
            </a:r>
            <a:r>
              <a:rPr lang="en-IN" sz="1800" dirty="0"/>
              <a:t> mushrooms are more that 50% edible, others are more chance of poisonous, so we need to avoid them for consumption. red(e) type gill-</a:t>
            </a:r>
            <a:r>
              <a:rPr lang="en-IN" sz="1800" dirty="0" err="1"/>
              <a:t>color</a:t>
            </a:r>
            <a:r>
              <a:rPr lang="en-IN" sz="1800" dirty="0"/>
              <a:t> mushroom are most poisonous.</a:t>
            </a:r>
            <a:endParaRPr lang="en-IN" dirty="0"/>
          </a:p>
          <a:p>
            <a:endParaRPr lang="en-IN" dirty="0"/>
          </a:p>
        </p:txBody>
      </p:sp>
    </p:spTree>
    <p:extLst>
      <p:ext uri="{BB962C8B-B14F-4D97-AF65-F5344CB8AC3E}">
        <p14:creationId xmlns:p14="http://schemas.microsoft.com/office/powerpoint/2010/main" val="3251476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9EDC-F1BC-9845-3C3B-01145E47AE04}"/>
              </a:ext>
            </a:extLst>
          </p:cNvPr>
          <p:cNvSpPr>
            <a:spLocks noGrp="1"/>
          </p:cNvSpPr>
          <p:nvPr>
            <p:ph type="title"/>
          </p:nvPr>
        </p:nvSpPr>
        <p:spPr>
          <a:xfrm>
            <a:off x="132620" y="152400"/>
            <a:ext cx="4513541" cy="833120"/>
          </a:xfrm>
        </p:spPr>
        <p:txBody>
          <a:bodyPr>
            <a:normAutofit/>
          </a:bodyPr>
          <a:lstStyle/>
          <a:p>
            <a:r>
              <a:rPr lang="en-IN" sz="3600" dirty="0">
                <a:solidFill>
                  <a:srgbClr val="FFC000"/>
                </a:solidFill>
                <a:highlight>
                  <a:srgbClr val="000000"/>
                </a:highlight>
              </a:rPr>
              <a:t>Introduction</a:t>
            </a:r>
          </a:p>
        </p:txBody>
      </p:sp>
      <p:pic>
        <p:nvPicPr>
          <p:cNvPr id="8" name="Content Placeholder 7">
            <a:extLst>
              <a:ext uri="{FF2B5EF4-FFF2-40B4-BE49-F238E27FC236}">
                <a16:creationId xmlns:a16="http://schemas.microsoft.com/office/drawing/2014/main" id="{0D899899-BFDF-9C1D-55F3-FE1F99F70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020" y="1229360"/>
            <a:ext cx="4226020" cy="5476240"/>
          </a:xfrm>
        </p:spPr>
      </p:pic>
      <p:sp>
        <p:nvSpPr>
          <p:cNvPr id="4" name="Text Placeholder 3">
            <a:extLst>
              <a:ext uri="{FF2B5EF4-FFF2-40B4-BE49-F238E27FC236}">
                <a16:creationId xmlns:a16="http://schemas.microsoft.com/office/drawing/2014/main" id="{95E7B867-16D2-454D-86BF-C40289655CE4}"/>
              </a:ext>
            </a:extLst>
          </p:cNvPr>
          <p:cNvSpPr>
            <a:spLocks noGrp="1"/>
          </p:cNvSpPr>
          <p:nvPr>
            <p:ph type="body" sz="half" idx="2"/>
          </p:nvPr>
        </p:nvSpPr>
        <p:spPr>
          <a:xfrm>
            <a:off x="4846320" y="985520"/>
            <a:ext cx="4602480" cy="5720080"/>
          </a:xfrm>
        </p:spPr>
        <p:txBody>
          <a:bodyPr>
            <a:normAutofit/>
          </a:bodyPr>
          <a:lstStyle/>
          <a:p>
            <a:pPr marL="285750" indent="-285750">
              <a:buFont typeface="Wingdings" panose="05000000000000000000" pitchFamily="2" charset="2"/>
              <a:buChar char="Ø"/>
            </a:pPr>
            <a:r>
              <a:rPr lang="en-IN" sz="1800" dirty="0"/>
              <a:t>Mushroom is one of the fungi type food that has most potent nutrients on the plant. Mushroom have major medical advantages such as killing cancer cells. There are over 45000+ species of mushrooms and only small fraction of them are edible.</a:t>
            </a:r>
          </a:p>
          <a:p>
            <a:pPr marL="285750" indent="-285750">
              <a:buFont typeface="Wingdings" panose="05000000000000000000" pitchFamily="2" charset="2"/>
              <a:buChar char="Ø"/>
            </a:pPr>
            <a:r>
              <a:rPr lang="en-IN" sz="1800" dirty="0"/>
              <a:t>Mushroom classification is the process of identifying mushrooms and classifying them into different categories based on edibility.</a:t>
            </a:r>
          </a:p>
          <a:p>
            <a:pPr marL="285750" indent="-285750">
              <a:buFont typeface="Wingdings" panose="05000000000000000000" pitchFamily="2" charset="2"/>
              <a:buChar char="Ø"/>
            </a:pPr>
            <a:r>
              <a:rPr lang="en-IN" sz="1800" dirty="0"/>
              <a:t>The study aims to find most appropriate technique for mushroom classification and mushroom will be classified into two categories , poisonous and edible.</a:t>
            </a:r>
          </a:p>
          <a:p>
            <a:endParaRPr lang="en-IN" dirty="0"/>
          </a:p>
        </p:txBody>
      </p:sp>
    </p:spTree>
    <p:extLst>
      <p:ext uri="{BB962C8B-B14F-4D97-AF65-F5344CB8AC3E}">
        <p14:creationId xmlns:p14="http://schemas.microsoft.com/office/powerpoint/2010/main" val="247700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A14927-6FC8-7BF5-91CD-C949193230E5}"/>
              </a:ext>
            </a:extLst>
          </p:cNvPr>
          <p:cNvSpPr>
            <a:spLocks noGrp="1"/>
          </p:cNvSpPr>
          <p:nvPr>
            <p:ph type="title"/>
          </p:nvPr>
        </p:nvSpPr>
        <p:spPr>
          <a:xfrm>
            <a:off x="677334" y="528320"/>
            <a:ext cx="8596668" cy="1402080"/>
          </a:xfrm>
        </p:spPr>
        <p:txBody>
          <a:bodyPr/>
          <a:lstStyle/>
          <a:p>
            <a:r>
              <a:rPr lang="en-IN" dirty="0">
                <a:solidFill>
                  <a:srgbClr val="FFC000"/>
                </a:solidFill>
                <a:highlight>
                  <a:srgbClr val="000000"/>
                </a:highlight>
              </a:rPr>
              <a:t>Executive Summary</a:t>
            </a:r>
          </a:p>
        </p:txBody>
      </p:sp>
      <p:sp>
        <p:nvSpPr>
          <p:cNvPr id="10" name="Content Placeholder 9">
            <a:extLst>
              <a:ext uri="{FF2B5EF4-FFF2-40B4-BE49-F238E27FC236}">
                <a16:creationId xmlns:a16="http://schemas.microsoft.com/office/drawing/2014/main" id="{17D89222-5077-A3E2-326C-1C9FA736B3FC}"/>
              </a:ext>
            </a:extLst>
          </p:cNvPr>
          <p:cNvSpPr>
            <a:spLocks noGrp="1"/>
          </p:cNvSpPr>
          <p:nvPr>
            <p:ph idx="1"/>
          </p:nvPr>
        </p:nvSpPr>
        <p:spPr>
          <a:xfrm>
            <a:off x="677334" y="1574800"/>
            <a:ext cx="8596668" cy="4876799"/>
          </a:xfrm>
        </p:spPr>
        <p:txBody>
          <a:bodyPr/>
          <a:lstStyle/>
          <a:p>
            <a:r>
              <a:rPr lang="en-IN" dirty="0" err="1"/>
              <a:t>RandomForestClassifier</a:t>
            </a:r>
            <a:r>
              <a:rPr lang="en-IN" dirty="0"/>
              <a:t> is the optimum model for classification of mushrooms either edible or poisonous.</a:t>
            </a:r>
          </a:p>
          <a:p>
            <a:r>
              <a:rPr lang="en-IN" dirty="0"/>
              <a:t>There are some models like </a:t>
            </a:r>
            <a:r>
              <a:rPr lang="en-IN" dirty="0" err="1"/>
              <a:t>DecisionTree</a:t>
            </a:r>
            <a:r>
              <a:rPr lang="en-IN" dirty="0"/>
              <a:t> Classifier, SVC are giving 100% accuracy, may leads to overfitting, so  we choose </a:t>
            </a:r>
            <a:r>
              <a:rPr lang="en-IN" dirty="0" err="1"/>
              <a:t>RandomForest</a:t>
            </a:r>
            <a:r>
              <a:rPr lang="en-IN" dirty="0"/>
              <a:t> Classifier.</a:t>
            </a:r>
          </a:p>
          <a:p>
            <a:r>
              <a:rPr lang="en-IN" dirty="0"/>
              <a:t>From </a:t>
            </a:r>
            <a:r>
              <a:rPr lang="en-IN" dirty="0" err="1"/>
              <a:t>RandomForestClassifier</a:t>
            </a:r>
            <a:r>
              <a:rPr lang="en-IN" dirty="0"/>
              <a:t> model, we conclude some features are more helpful than others in prediction of edibility of mushrooms.</a:t>
            </a:r>
          </a:p>
          <a:p>
            <a:r>
              <a:rPr lang="en-IN" dirty="0"/>
              <a:t>There are some features having maximum missing values, so, we dropped them and some features with less missing values, there, imputed respective mode values of that feature as they are categorical.</a:t>
            </a:r>
          </a:p>
          <a:p>
            <a:pPr marL="0" indent="0">
              <a:buNone/>
            </a:pPr>
            <a:endParaRPr lang="en-IN" dirty="0"/>
          </a:p>
          <a:p>
            <a:endParaRPr lang="en-IN" dirty="0"/>
          </a:p>
          <a:p>
            <a:endParaRPr lang="en-IN" dirty="0"/>
          </a:p>
          <a:p>
            <a:endParaRPr lang="en-IN" b="1" dirty="0"/>
          </a:p>
        </p:txBody>
      </p:sp>
    </p:spTree>
    <p:extLst>
      <p:ext uri="{BB962C8B-B14F-4D97-AF65-F5344CB8AC3E}">
        <p14:creationId xmlns:p14="http://schemas.microsoft.com/office/powerpoint/2010/main" val="827057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FFD6-3990-546C-AED2-39C2BF30E552}"/>
              </a:ext>
            </a:extLst>
          </p:cNvPr>
          <p:cNvSpPr>
            <a:spLocks noGrp="1"/>
          </p:cNvSpPr>
          <p:nvPr>
            <p:ph type="title"/>
          </p:nvPr>
        </p:nvSpPr>
        <p:spPr>
          <a:xfrm>
            <a:off x="223520" y="203200"/>
            <a:ext cx="9050482" cy="1198880"/>
          </a:xfrm>
        </p:spPr>
        <p:txBody>
          <a:bodyPr/>
          <a:lstStyle/>
          <a:p>
            <a:r>
              <a:rPr lang="en-IN" b="1" dirty="0" err="1">
                <a:solidFill>
                  <a:srgbClr val="FFC000"/>
                </a:solidFill>
                <a:highlight>
                  <a:srgbClr val="000000"/>
                </a:highlight>
              </a:rPr>
              <a:t>RandomForest</a:t>
            </a:r>
            <a:r>
              <a:rPr lang="en-IN" b="1" dirty="0">
                <a:solidFill>
                  <a:srgbClr val="FFC000"/>
                </a:solidFill>
                <a:highlight>
                  <a:srgbClr val="000000"/>
                </a:highlight>
              </a:rPr>
              <a:t> Classifier model evaluation metrics</a:t>
            </a:r>
            <a:endParaRPr lang="en-IN" dirty="0">
              <a:solidFill>
                <a:srgbClr val="FFC000"/>
              </a:solidFill>
              <a:highlight>
                <a:srgbClr val="000000"/>
              </a:highlight>
            </a:endParaRPr>
          </a:p>
        </p:txBody>
      </p:sp>
      <p:pic>
        <p:nvPicPr>
          <p:cNvPr id="7" name="Content Placeholder 6">
            <a:extLst>
              <a:ext uri="{FF2B5EF4-FFF2-40B4-BE49-F238E27FC236}">
                <a16:creationId xmlns:a16="http://schemas.microsoft.com/office/drawing/2014/main" id="{C755ACE6-85E6-2D48-5151-B6DA3E1F66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513840"/>
            <a:ext cx="10759439" cy="5222240"/>
          </a:xfrm>
        </p:spPr>
      </p:pic>
    </p:spTree>
    <p:extLst>
      <p:ext uri="{BB962C8B-B14F-4D97-AF65-F5344CB8AC3E}">
        <p14:creationId xmlns:p14="http://schemas.microsoft.com/office/powerpoint/2010/main" val="227843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E663-E5BF-8F9F-446D-D1D2E4B30A4A}"/>
              </a:ext>
            </a:extLst>
          </p:cNvPr>
          <p:cNvSpPr>
            <a:spLocks noGrp="1"/>
          </p:cNvSpPr>
          <p:nvPr>
            <p:ph type="title"/>
          </p:nvPr>
        </p:nvSpPr>
        <p:spPr>
          <a:xfrm>
            <a:off x="203200" y="132080"/>
            <a:ext cx="5740400" cy="924560"/>
          </a:xfrm>
        </p:spPr>
        <p:txBody>
          <a:bodyPr>
            <a:normAutofit/>
          </a:bodyPr>
          <a:lstStyle/>
          <a:p>
            <a:r>
              <a:rPr lang="en-IN" sz="3600" dirty="0">
                <a:solidFill>
                  <a:srgbClr val="FFC000"/>
                </a:solidFill>
                <a:highlight>
                  <a:srgbClr val="000000"/>
                </a:highlight>
              </a:rPr>
              <a:t>Feature Importance</a:t>
            </a:r>
          </a:p>
        </p:txBody>
      </p:sp>
      <p:pic>
        <p:nvPicPr>
          <p:cNvPr id="9" name="Content Placeholder 8">
            <a:extLst>
              <a:ext uri="{FF2B5EF4-FFF2-40B4-BE49-F238E27FC236}">
                <a16:creationId xmlns:a16="http://schemas.microsoft.com/office/drawing/2014/main" id="{606837D6-4F45-0868-A3FF-AA17C7557D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5232" y="1188720"/>
            <a:ext cx="6577647" cy="5537200"/>
          </a:xfrm>
        </p:spPr>
      </p:pic>
      <p:sp>
        <p:nvSpPr>
          <p:cNvPr id="7" name="Text Placeholder 6">
            <a:extLst>
              <a:ext uri="{FF2B5EF4-FFF2-40B4-BE49-F238E27FC236}">
                <a16:creationId xmlns:a16="http://schemas.microsoft.com/office/drawing/2014/main" id="{835C177B-2807-DEFE-4DEC-55ACAEE36BD2}"/>
              </a:ext>
            </a:extLst>
          </p:cNvPr>
          <p:cNvSpPr>
            <a:spLocks noGrp="1"/>
          </p:cNvSpPr>
          <p:nvPr>
            <p:ph type="body" sz="half" idx="2"/>
          </p:nvPr>
        </p:nvSpPr>
        <p:spPr>
          <a:xfrm>
            <a:off x="579121" y="1661160"/>
            <a:ext cx="3952741" cy="4592319"/>
          </a:xfrm>
        </p:spPr>
        <p:txBody>
          <a:bodyPr>
            <a:normAutofit/>
          </a:bodyPr>
          <a:lstStyle/>
          <a:p>
            <a:pPr marL="285750" indent="-285750">
              <a:buFont typeface="Arial" panose="020B0604020202020204" pitchFamily="34" charset="0"/>
              <a:buChar char="•"/>
            </a:pPr>
            <a:r>
              <a:rPr lang="en-IN" sz="1600" dirty="0"/>
              <a:t>Stem-width, cap-surface, stem-height, gill-attachment, gill-</a:t>
            </a:r>
            <a:r>
              <a:rPr lang="en-IN" sz="1600" dirty="0" err="1"/>
              <a:t>color</a:t>
            </a:r>
            <a:r>
              <a:rPr lang="en-IN" sz="1600" dirty="0"/>
              <a:t> are the most important features for determining edibility of mushroom.</a:t>
            </a:r>
          </a:p>
          <a:p>
            <a:pPr marL="285750" indent="-285750">
              <a:buFont typeface="Arial" panose="020B0604020202020204" pitchFamily="34" charset="0"/>
              <a:buChar char="•"/>
            </a:pPr>
            <a:r>
              <a:rPr lang="en-IN" sz="1600" dirty="0" err="1"/>
              <a:t>Similirly</a:t>
            </a:r>
            <a:r>
              <a:rPr lang="en-IN" sz="1600" dirty="0"/>
              <a:t>, does-bruise-or-bleed, habitat, has-ring and season are least important in determining edibility.</a:t>
            </a:r>
          </a:p>
        </p:txBody>
      </p:sp>
    </p:spTree>
    <p:extLst>
      <p:ext uri="{BB962C8B-B14F-4D97-AF65-F5344CB8AC3E}">
        <p14:creationId xmlns:p14="http://schemas.microsoft.com/office/powerpoint/2010/main" val="4086994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1247120" cy="774064"/>
          </a:xfrm>
        </p:spPr>
        <p:txBody>
          <a:bodyPr>
            <a:normAutofit/>
          </a:bodyPr>
          <a:lstStyle/>
          <a:p>
            <a:r>
              <a:rPr lang="en-US" altLang="ko-KR" sz="3200" dirty="0">
                <a:solidFill>
                  <a:srgbClr val="FFC000"/>
                </a:solidFill>
                <a:highlight>
                  <a:srgbClr val="000000"/>
                </a:highlight>
              </a:rPr>
              <a:t>Analysis</a:t>
            </a:r>
            <a:r>
              <a:rPr lang="en-US" altLang="ko-KR" sz="3600" dirty="0">
                <a:solidFill>
                  <a:srgbClr val="FFC000"/>
                </a:solidFill>
                <a:highlight>
                  <a:srgbClr val="000000"/>
                </a:highlight>
              </a:rPr>
              <a:t> </a:t>
            </a:r>
            <a:r>
              <a:rPr lang="en-US" altLang="ko-KR" sz="3200" dirty="0">
                <a:solidFill>
                  <a:srgbClr val="FFC000"/>
                </a:solidFill>
                <a:highlight>
                  <a:srgbClr val="000000"/>
                </a:highlight>
              </a:rPr>
              <a:t>on</a:t>
            </a:r>
            <a:r>
              <a:rPr lang="en-US" altLang="ko-KR" sz="3600" dirty="0">
                <a:solidFill>
                  <a:srgbClr val="FFC000"/>
                </a:solidFill>
                <a:highlight>
                  <a:srgbClr val="000000"/>
                </a:highlight>
              </a:rPr>
              <a:t> </a:t>
            </a:r>
            <a:r>
              <a:rPr lang="en-US" altLang="ko-KR" sz="3200" dirty="0">
                <a:solidFill>
                  <a:srgbClr val="FFC000"/>
                </a:solidFill>
                <a:highlight>
                  <a:srgbClr val="000000"/>
                </a:highlight>
              </a:rPr>
              <a:t>stem-width</a:t>
            </a:r>
            <a:endParaRPr lang="ko-KR" altLang="en-US" sz="3200" dirty="0">
              <a:solidFill>
                <a:srgbClr val="FFC000"/>
              </a:solidFill>
              <a:highlight>
                <a:srgbClr val="000000"/>
              </a:highlight>
            </a:endParaRPr>
          </a:p>
        </p:txBody>
      </p:sp>
      <p:sp>
        <p:nvSpPr>
          <p:cNvPr id="9" name="Content Placeholder 8">
            <a:extLst>
              <a:ext uri="{FF2B5EF4-FFF2-40B4-BE49-F238E27FC236}">
                <a16:creationId xmlns:a16="http://schemas.microsoft.com/office/drawing/2014/main" id="{3D84E657-F246-2CCA-2BF2-FA620E0F0638}"/>
              </a:ext>
            </a:extLst>
          </p:cNvPr>
          <p:cNvSpPr>
            <a:spLocks noGrp="1"/>
          </p:cNvSpPr>
          <p:nvPr>
            <p:ph idx="1"/>
          </p:nvPr>
        </p:nvSpPr>
        <p:spPr/>
        <p:txBody>
          <a:bodyPr/>
          <a:lstStyle/>
          <a:p>
            <a:endParaRPr lang="en-IN"/>
          </a:p>
        </p:txBody>
      </p:sp>
      <p:sp>
        <p:nvSpPr>
          <p:cNvPr id="10" name="Text Placeholder 9">
            <a:extLst>
              <a:ext uri="{FF2B5EF4-FFF2-40B4-BE49-F238E27FC236}">
                <a16:creationId xmlns:a16="http://schemas.microsoft.com/office/drawing/2014/main" id="{D2E0298B-9D73-6557-B795-DBC141474446}"/>
              </a:ext>
            </a:extLst>
          </p:cNvPr>
          <p:cNvSpPr>
            <a:spLocks noGrp="1"/>
          </p:cNvSpPr>
          <p:nvPr>
            <p:ph type="body" sz="half" idx="2"/>
          </p:nvPr>
        </p:nvSpPr>
        <p:spPr>
          <a:xfrm>
            <a:off x="91441" y="883920"/>
            <a:ext cx="3931920" cy="5882640"/>
          </a:xfrm>
        </p:spPr>
        <p:txBody>
          <a:bodyPr>
            <a:normAutofit/>
          </a:bodyPr>
          <a:lstStyle/>
          <a:p>
            <a:pPr marL="342900" indent="-342900">
              <a:buFont typeface="Arial" panose="020B0604020202020204" pitchFamily="34" charset="0"/>
              <a:buChar char="•"/>
            </a:pPr>
            <a:r>
              <a:rPr lang="en-IN" sz="1600" dirty="0">
                <a:solidFill>
                  <a:schemeClr val="tx1"/>
                </a:solidFill>
              </a:rPr>
              <a:t>From the Distribution plot, its clear that most the data points lies between 0 to 60 some towards 100, but  it gradually decreases with increase in width </a:t>
            </a:r>
            <a:r>
              <a:rPr lang="en-IN" sz="1600" dirty="0" err="1">
                <a:solidFill>
                  <a:schemeClr val="tx1"/>
                </a:solidFill>
              </a:rPr>
              <a:t>i.e</a:t>
            </a:r>
            <a:r>
              <a:rPr lang="en-IN" sz="1600" dirty="0">
                <a:solidFill>
                  <a:schemeClr val="tx1"/>
                </a:solidFill>
              </a:rPr>
              <a:t> more smaller width mushroom are there than bigger.</a:t>
            </a:r>
          </a:p>
          <a:p>
            <a:pPr marL="342900" indent="-342900">
              <a:buFont typeface="Arial" panose="020B0604020202020204" pitchFamily="34" charset="0"/>
              <a:buChar char="•"/>
            </a:pPr>
            <a:r>
              <a:rPr lang="en-IN" sz="1600" dirty="0">
                <a:solidFill>
                  <a:schemeClr val="tx1"/>
                </a:solidFill>
              </a:rPr>
              <a:t>From the second plot we found that edibility of mushroom increases with increase in width but there should be diameter small.</a:t>
            </a:r>
          </a:p>
          <a:p>
            <a:pPr marL="342900" indent="-342900">
              <a:buFont typeface="Arial" panose="020B0604020202020204" pitchFamily="34" charset="0"/>
              <a:buChar char="•"/>
            </a:pPr>
            <a:r>
              <a:rPr lang="en-IN" sz="1600" dirty="0">
                <a:solidFill>
                  <a:schemeClr val="tx1"/>
                </a:solidFill>
              </a:rPr>
              <a:t>That means if diameter increases(40-60), the medium range(20-40) width mushrooms are also edible.</a:t>
            </a:r>
          </a:p>
          <a:p>
            <a:pPr marL="342900" indent="-342900">
              <a:buFont typeface="Arial" panose="020B0604020202020204" pitchFamily="34" charset="0"/>
              <a:buChar char="•"/>
            </a:pPr>
            <a:r>
              <a:rPr lang="en-IN" sz="1600" dirty="0">
                <a:solidFill>
                  <a:schemeClr val="tx1"/>
                </a:solidFill>
              </a:rPr>
              <a:t>So, from the analysis we can recommend organizations to produce seeds that are either have properties of high stem-width low-to medium diameter or high diameter medium width mushrooms.</a:t>
            </a:r>
          </a:p>
          <a:p>
            <a:pPr marL="342900" indent="-342900">
              <a:buFont typeface="Arial" panose="020B0604020202020204" pitchFamily="34" charset="0"/>
              <a:buChar char="•"/>
            </a:pPr>
            <a:endParaRPr lang="en-IN" sz="2000" dirty="0">
              <a:solidFill>
                <a:schemeClr val="tx1"/>
              </a:solidFill>
            </a:endParaRPr>
          </a:p>
        </p:txBody>
      </p:sp>
      <p:pic>
        <p:nvPicPr>
          <p:cNvPr id="4" name="Picture 3">
            <a:extLst>
              <a:ext uri="{FF2B5EF4-FFF2-40B4-BE49-F238E27FC236}">
                <a16:creationId xmlns:a16="http://schemas.microsoft.com/office/drawing/2014/main" id="{510F881C-DD61-79BC-A1A1-19EFC212F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6080" y="3413760"/>
            <a:ext cx="7995920" cy="3444241"/>
          </a:xfrm>
          <a:prstGeom prst="rect">
            <a:avLst/>
          </a:prstGeom>
        </p:spPr>
      </p:pic>
      <p:pic>
        <p:nvPicPr>
          <p:cNvPr id="6" name="Picture 5">
            <a:extLst>
              <a:ext uri="{FF2B5EF4-FFF2-40B4-BE49-F238E27FC236}">
                <a16:creationId xmlns:a16="http://schemas.microsoft.com/office/drawing/2014/main" id="{DD4EB373-A79E-F2B4-23DB-C3D734EBD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0" y="91440"/>
            <a:ext cx="7802880" cy="31089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C956-6B35-F5C5-E525-2326E2E707D0}"/>
              </a:ext>
            </a:extLst>
          </p:cNvPr>
          <p:cNvSpPr>
            <a:spLocks noGrp="1"/>
          </p:cNvSpPr>
          <p:nvPr>
            <p:ph type="title"/>
          </p:nvPr>
        </p:nvSpPr>
        <p:spPr>
          <a:xfrm>
            <a:off x="0" y="1"/>
            <a:ext cx="9438640" cy="772160"/>
          </a:xfrm>
        </p:spPr>
        <p:txBody>
          <a:bodyPr/>
          <a:lstStyle/>
          <a:p>
            <a:r>
              <a:rPr lang="en-IN" sz="3600" dirty="0">
                <a:solidFill>
                  <a:srgbClr val="FFC000"/>
                </a:solidFill>
                <a:highlight>
                  <a:srgbClr val="000000"/>
                </a:highlight>
              </a:rPr>
              <a:t>EDA</a:t>
            </a:r>
            <a:r>
              <a:rPr lang="en-IN" dirty="0">
                <a:solidFill>
                  <a:srgbClr val="FFC000"/>
                </a:solidFill>
                <a:highlight>
                  <a:srgbClr val="000000"/>
                </a:highlight>
              </a:rPr>
              <a:t> </a:t>
            </a:r>
            <a:r>
              <a:rPr lang="en-IN" sz="3600" dirty="0">
                <a:solidFill>
                  <a:srgbClr val="FFC000"/>
                </a:solidFill>
                <a:highlight>
                  <a:srgbClr val="000000"/>
                </a:highlight>
              </a:rPr>
              <a:t>on</a:t>
            </a:r>
            <a:r>
              <a:rPr lang="en-IN" dirty="0">
                <a:solidFill>
                  <a:srgbClr val="FFC000"/>
                </a:solidFill>
                <a:highlight>
                  <a:srgbClr val="000000"/>
                </a:highlight>
              </a:rPr>
              <a:t> </a:t>
            </a:r>
            <a:r>
              <a:rPr lang="en-IN" sz="3600" dirty="0">
                <a:solidFill>
                  <a:srgbClr val="FFC000"/>
                </a:solidFill>
                <a:highlight>
                  <a:srgbClr val="000000"/>
                </a:highlight>
              </a:rPr>
              <a:t>stem-height</a:t>
            </a:r>
          </a:p>
        </p:txBody>
      </p:sp>
      <p:pic>
        <p:nvPicPr>
          <p:cNvPr id="6" name="Content Placeholder 5">
            <a:extLst>
              <a:ext uri="{FF2B5EF4-FFF2-40B4-BE49-F238E27FC236}">
                <a16:creationId xmlns:a16="http://schemas.microsoft.com/office/drawing/2014/main" id="{3B3337EA-2CF9-137E-3F7F-9D8B301605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5760" y="0"/>
            <a:ext cx="7997640" cy="3410125"/>
          </a:xfrm>
        </p:spPr>
      </p:pic>
      <p:sp>
        <p:nvSpPr>
          <p:cNvPr id="4" name="Text Placeholder 3">
            <a:extLst>
              <a:ext uri="{FF2B5EF4-FFF2-40B4-BE49-F238E27FC236}">
                <a16:creationId xmlns:a16="http://schemas.microsoft.com/office/drawing/2014/main" id="{C110DAC2-6DF6-DB34-017E-F24E5EB8183D}"/>
              </a:ext>
            </a:extLst>
          </p:cNvPr>
          <p:cNvSpPr>
            <a:spLocks noGrp="1"/>
          </p:cNvSpPr>
          <p:nvPr>
            <p:ph type="body" sz="half" idx="2"/>
          </p:nvPr>
        </p:nvSpPr>
        <p:spPr>
          <a:xfrm>
            <a:off x="18600" y="772161"/>
            <a:ext cx="4045400" cy="6085838"/>
          </a:xfrm>
        </p:spPr>
        <p:txBody>
          <a:bodyPr>
            <a:normAutofit/>
          </a:bodyPr>
          <a:lstStyle/>
          <a:p>
            <a:pPr marL="285750" indent="-285750">
              <a:buFont typeface="Arial" panose="020B0604020202020204" pitchFamily="34" charset="0"/>
              <a:buChar char="•"/>
            </a:pPr>
            <a:r>
              <a:rPr lang="en-IN" sz="1600" b="1" dirty="0"/>
              <a:t>From the scatter plots we found the stem-height data points lies between 0-35 and from distribution with little skew.</a:t>
            </a:r>
          </a:p>
          <a:p>
            <a:pPr marL="285750" indent="-285750">
              <a:buFont typeface="Arial" panose="020B0604020202020204" pitchFamily="34" charset="0"/>
              <a:buChar char="•"/>
            </a:pPr>
            <a:r>
              <a:rPr lang="en-IN" sz="1600" b="1" dirty="0"/>
              <a:t>Although most of the height mushrooms are edible, but if we compare stem-height with cap-diameter we can see that when diameter is between 0-30 and stem-height is between 0-20 there are lots of poisonous data points.</a:t>
            </a:r>
          </a:p>
          <a:p>
            <a:pPr marL="285750" indent="-285750">
              <a:buFont typeface="Arial" panose="020B0604020202020204" pitchFamily="34" charset="0"/>
              <a:buChar char="•"/>
            </a:pPr>
            <a:r>
              <a:rPr lang="en-IN" sz="1600" b="1" dirty="0"/>
              <a:t>Similarly if we compare stem-height with stem-width we can see that more poisonous data points when stem-height between 0-20.</a:t>
            </a:r>
          </a:p>
          <a:p>
            <a:pPr marL="285750" indent="-285750">
              <a:buFont typeface="Arial" panose="020B0604020202020204" pitchFamily="34" charset="0"/>
              <a:buChar char="•"/>
            </a:pPr>
            <a:r>
              <a:rPr lang="en-IN" sz="1600" b="1" dirty="0"/>
              <a:t>From the 2 plots we can conclude that we can find edible mushrooms when stem-height is more than 20 cm when  cap-diameter is 0-30 and stem-height 5-10 when cap-diameter is 40-60.</a:t>
            </a:r>
          </a:p>
          <a:p>
            <a:pPr marL="285750" indent="-285750">
              <a:buFont typeface="Arial" panose="020B0604020202020204" pitchFamily="34" charset="0"/>
              <a:buChar char="•"/>
            </a:pPr>
            <a:endParaRPr lang="en-IN" sz="1600" b="1" dirty="0"/>
          </a:p>
        </p:txBody>
      </p:sp>
      <p:pic>
        <p:nvPicPr>
          <p:cNvPr id="8" name="Picture 7">
            <a:extLst>
              <a:ext uri="{FF2B5EF4-FFF2-40B4-BE49-F238E27FC236}">
                <a16:creationId xmlns:a16="http://schemas.microsoft.com/office/drawing/2014/main" id="{AD0B2327-F10C-71F0-5104-74D7FA76C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760" y="3447875"/>
            <a:ext cx="7997640" cy="3410125"/>
          </a:xfrm>
          <a:prstGeom prst="rect">
            <a:avLst/>
          </a:prstGeom>
        </p:spPr>
      </p:pic>
    </p:spTree>
    <p:extLst>
      <p:ext uri="{BB962C8B-B14F-4D97-AF65-F5344CB8AC3E}">
        <p14:creationId xmlns:p14="http://schemas.microsoft.com/office/powerpoint/2010/main" val="769245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2E17-BBBC-4CAE-923E-26953AA38DF7}"/>
              </a:ext>
            </a:extLst>
          </p:cNvPr>
          <p:cNvSpPr>
            <a:spLocks noGrp="1"/>
          </p:cNvSpPr>
          <p:nvPr>
            <p:ph type="title"/>
          </p:nvPr>
        </p:nvSpPr>
        <p:spPr>
          <a:xfrm>
            <a:off x="0" y="101600"/>
            <a:ext cx="9274002" cy="843280"/>
          </a:xfrm>
        </p:spPr>
        <p:txBody>
          <a:bodyPr>
            <a:normAutofit/>
          </a:bodyPr>
          <a:lstStyle/>
          <a:p>
            <a:r>
              <a:rPr lang="en-IN" sz="3600" dirty="0">
                <a:solidFill>
                  <a:srgbClr val="FFC000"/>
                </a:solidFill>
                <a:highlight>
                  <a:srgbClr val="000000"/>
                </a:highlight>
              </a:rPr>
              <a:t>EDA on Cap-surface</a:t>
            </a:r>
          </a:p>
        </p:txBody>
      </p:sp>
      <p:pic>
        <p:nvPicPr>
          <p:cNvPr id="6" name="Content Placeholder 5">
            <a:extLst>
              <a:ext uri="{FF2B5EF4-FFF2-40B4-BE49-F238E27FC236}">
                <a16:creationId xmlns:a16="http://schemas.microsoft.com/office/drawing/2014/main" id="{AE0FB279-EF87-F06C-488E-4CC1650B023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1281" y="831849"/>
            <a:ext cx="5860501" cy="2597150"/>
          </a:xfrm>
        </p:spPr>
      </p:pic>
      <p:pic>
        <p:nvPicPr>
          <p:cNvPr id="4" name="Picture 3">
            <a:extLst>
              <a:ext uri="{FF2B5EF4-FFF2-40B4-BE49-F238E27FC236}">
                <a16:creationId xmlns:a16="http://schemas.microsoft.com/office/drawing/2014/main" id="{3AB5C8E9-1140-B49C-3D07-062210110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 y="3647441"/>
            <a:ext cx="12110720" cy="3210560"/>
          </a:xfrm>
          <a:prstGeom prst="rect">
            <a:avLst/>
          </a:prstGeom>
        </p:spPr>
      </p:pic>
      <p:pic>
        <p:nvPicPr>
          <p:cNvPr id="7" name="Picture 6">
            <a:extLst>
              <a:ext uri="{FF2B5EF4-FFF2-40B4-BE49-F238E27FC236}">
                <a16:creationId xmlns:a16="http://schemas.microsoft.com/office/drawing/2014/main" id="{5CD31142-34D9-64F0-09EC-A4F9B3DE4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221" y="-43364"/>
            <a:ext cx="5901140" cy="3581584"/>
          </a:xfrm>
          <a:prstGeom prst="rect">
            <a:avLst/>
          </a:prstGeom>
        </p:spPr>
      </p:pic>
    </p:spTree>
    <p:extLst>
      <p:ext uri="{BB962C8B-B14F-4D97-AF65-F5344CB8AC3E}">
        <p14:creationId xmlns:p14="http://schemas.microsoft.com/office/powerpoint/2010/main" val="24120711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1660</TotalTime>
  <Words>1312</Words>
  <Application>Microsoft Office PowerPoint</Application>
  <PresentationFormat>Widescreen</PresentationFormat>
  <Paragraphs>81</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굴림체</vt:lpstr>
      <vt:lpstr>Arial</vt:lpstr>
      <vt:lpstr>Calibri</vt:lpstr>
      <vt:lpstr>Google Sans</vt:lpstr>
      <vt:lpstr>Trebuchet MS</vt:lpstr>
      <vt:lpstr>Wingdings</vt:lpstr>
      <vt:lpstr>Wingdings 3</vt:lpstr>
      <vt:lpstr>Facet</vt:lpstr>
      <vt:lpstr>Mushroom Classification</vt:lpstr>
      <vt:lpstr>PowerPoint Presentation</vt:lpstr>
      <vt:lpstr>Introduction</vt:lpstr>
      <vt:lpstr>Executive Summary</vt:lpstr>
      <vt:lpstr>RandomForest Classifier model evaluation metrics</vt:lpstr>
      <vt:lpstr>Feature Importance</vt:lpstr>
      <vt:lpstr>Analysis on stem-width</vt:lpstr>
      <vt:lpstr>EDA on stem-height</vt:lpstr>
      <vt:lpstr>EDA on Cap-surface</vt:lpstr>
      <vt:lpstr>EDA on gill-attachment</vt:lpstr>
      <vt:lpstr>EDA on stem-color</vt:lpstr>
      <vt:lpstr>EDA on gill-color</vt:lpstr>
      <vt:lpstr>EDA on cap-color</vt:lpstr>
      <vt:lpstr>EDA on cap-shape</vt:lpstr>
      <vt:lpstr>EDA on ring-type</vt:lpstr>
      <vt:lpstr>EDA on habitat</vt:lpstr>
      <vt:lpstr>EDA on has-ring</vt:lpstr>
      <vt:lpstr>EDA on does-bruise-or-bleed</vt:lpstr>
      <vt:lpstr>EDA on season</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Mushroom Classification</dc:title>
  <dc:creator>Jyoti Ranjan Sahoo</dc:creator>
  <cp:lastModifiedBy>Jyoti Ranjan Sahoo</cp:lastModifiedBy>
  <cp:revision>7</cp:revision>
  <dcterms:created xsi:type="dcterms:W3CDTF">2024-01-14T08:22:47Z</dcterms:created>
  <dcterms:modified xsi:type="dcterms:W3CDTF">2024-01-29T06:18:40Z</dcterms:modified>
</cp:coreProperties>
</file>